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Default Extension="png" ContentType="image/png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Default Extension="jpg" ContentType="image/jpg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50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55.xml" ContentType="application/vnd.openxmlformats-officedocument.presentationml.notes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x="10693400" cy="7562850"/>
  <p:notesSz cx="10693400" cy="75628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/Relationships>
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/Relationships>
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/Relationships>
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/Relationships>
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/Relationships>
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/Relationships>
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4.xml"/></Relationships>
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5.xml"/></Relationships>
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6.xml"/></Relationships>
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7.xml"/></Relationships>
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8.xml"/></Relationships>
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9.xml"/></Relationships>
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
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0.xml"/></Relationships>
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1.xml"/></Relationships>
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2.xml"/></Relationships>
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3.xml"/></Relationships>
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4.xml"/></Relationships>
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5.xml"/></Relationships>
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6.xml"/></Relationships>
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7.xml"/></Relationships>
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8.xml"/></Relationships>
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9.xml"/></Relationships>
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/Relationships>
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0.xml"/></Relationships>
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1.xml"/></Relationships>
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2.xml"/></Relationships>
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3.xml"/></Relationships>
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4.xml"/></Relationships>
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5.xml"/></Relationships>
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6.xml"/></Relationships>
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7.xml"/></Relationships>
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8.xml"/></Relationships>
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9.xml"/></Relationships>
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/Relationships>
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0.xml"/></Relationships>
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1.xml"/></Relationships>
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2.xml"/></Relationships>
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3.xml"/></Relationships>
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4.xml"/></Relationships>
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5.xml"/></Relationships>
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6.xml"/></Relationships>
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7.xml"/></Relationships>
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8.xml"/></Relationships>
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9.xml"/></Relationships>
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/Relationships>
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0.xml"/></Relationships>
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1.xml"/></Relationships>
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2.xml"/></Relationships>
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3.xml"/></Relationships>
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4.xml"/></Relationships>
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5.xml"/></Relationships>
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/Relationships>
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/Relationships>
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/Relationships>
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/Relationships>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3185">
              <a:lnSpc>
                <a:spcPct val="100000"/>
              </a:lnSpc>
            </a:pPr>
            <a:fld id="{81D60167-4931-47E6-BA6A-407CBD079E47}" type="slidenum">
              <a:rPr dirty="0" spc="-1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221F1F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21F1F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3185">
              <a:lnSpc>
                <a:spcPct val="100000"/>
              </a:lnSpc>
            </a:pPr>
            <a:fld id="{81D60167-4931-47E6-BA6A-407CBD079E47}" type="slidenum">
              <a:rPr dirty="0" spc="-1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221F1F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3185">
              <a:lnSpc>
                <a:spcPct val="100000"/>
              </a:lnSpc>
            </a:pPr>
            <a:fld id="{81D60167-4931-47E6-BA6A-407CBD079E47}" type="slidenum">
              <a:rPr dirty="0" spc="-10"/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221F1F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3185">
              <a:lnSpc>
                <a:spcPct val="100000"/>
              </a:lnSpc>
            </a:pPr>
            <a:fld id="{81D60167-4931-47E6-BA6A-407CBD079E47}" type="slidenum">
              <a:rPr dirty="0" spc="-10"/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3185">
              <a:lnSpc>
                <a:spcPct val="100000"/>
              </a:lnSpc>
            </a:pPr>
            <a:fld id="{81D60167-4931-47E6-BA6A-407CBD079E47}" type="slidenum">
              <a:rPr dirty="0" spc="-1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1450" y="7042150"/>
            <a:ext cx="10330180" cy="341630"/>
          </a:xfrm>
          <a:custGeom>
            <a:avLst/>
            <a:gdLst/>
            <a:ahLst/>
            <a:cxnLst/>
            <a:rect l="l" t="t" r="r" b="b"/>
            <a:pathLst>
              <a:path w="10330180" h="341629">
                <a:moveTo>
                  <a:pt x="0" y="341312"/>
                </a:moveTo>
                <a:lnTo>
                  <a:pt x="10329926" y="341312"/>
                </a:lnTo>
                <a:lnTo>
                  <a:pt x="10329926" y="0"/>
                </a:lnTo>
                <a:lnTo>
                  <a:pt x="0" y="0"/>
                </a:lnTo>
                <a:lnTo>
                  <a:pt x="0" y="341312"/>
                </a:lnTo>
                <a:close/>
              </a:path>
            </a:pathLst>
          </a:custGeom>
          <a:solidFill>
            <a:srgbClr val="8BAC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77800" y="174625"/>
            <a:ext cx="10330180" cy="7213600"/>
          </a:xfrm>
          <a:custGeom>
            <a:avLst/>
            <a:gdLst/>
            <a:ahLst/>
            <a:cxnLst/>
            <a:rect l="l" t="t" r="r" b="b"/>
            <a:pathLst>
              <a:path w="10330180" h="7213600">
                <a:moveTo>
                  <a:pt x="0" y="7213600"/>
                </a:moveTo>
                <a:lnTo>
                  <a:pt x="10329926" y="7213600"/>
                </a:lnTo>
                <a:lnTo>
                  <a:pt x="10329926" y="0"/>
                </a:lnTo>
                <a:lnTo>
                  <a:pt x="0" y="0"/>
                </a:lnTo>
                <a:lnTo>
                  <a:pt x="0" y="7213600"/>
                </a:lnTo>
                <a:close/>
              </a:path>
            </a:pathLst>
          </a:custGeom>
          <a:ln w="9525">
            <a:solidFill>
              <a:srgbClr val="7A97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9251" y="517989"/>
            <a:ext cx="9454896" cy="431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221F1F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493" y="1259332"/>
            <a:ext cx="10678413" cy="3630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21F1F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33450"/>
            <a:ext cx="3421887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205729" y="7105396"/>
            <a:ext cx="282575" cy="398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83185">
              <a:lnSpc>
                <a:spcPct val="100000"/>
              </a:lnSpc>
            </a:pPr>
            <a:fld id="{81D60167-4931-47E6-BA6A-407CBD079E47}" type="slidenum">
              <a:rPr dirty="0" spc="-1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slide" Target="slide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notesSlide" Target="../notesSlides/notesSlide10.xml"/><Relationship Id="rId11" Type="http://schemas.openxmlformats.org/officeDocument/2006/relationships/slide" Target="slide10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notesSlide" Target="../notesSlides/notesSlide11.xml"/><Relationship Id="rId16" Type="http://schemas.openxmlformats.org/officeDocument/2006/relationships/slide" Target="slide11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notesSlide" Target="../notesSlides/notesSlide12.xml"/><Relationship Id="rId12" Type="http://schemas.openxmlformats.org/officeDocument/2006/relationships/slide" Target="slide1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notesSlide" Target="../notesSlides/notesSlide13.xml"/><Relationship Id="rId4" Type="http://schemas.openxmlformats.org/officeDocument/2006/relationships/slide" Target="slide13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notesSlide" Target="../notesSlides/notesSlide14.xml"/><Relationship Id="rId4" Type="http://schemas.openxmlformats.org/officeDocument/2006/relationships/slide" Target="slide14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notesSlide" Target="../notesSlides/notesSlide15.xml"/><Relationship Id="rId7" Type="http://schemas.openxmlformats.org/officeDocument/2006/relationships/slide" Target="slide15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notesSlide" Target="../notesSlides/notesSlide16.xml"/><Relationship Id="rId15" Type="http://schemas.openxmlformats.org/officeDocument/2006/relationships/slide" Target="slide16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hyperlink" Target="http://en.wikipedia.org/wiki/Exponential_function" TargetMode="External"/><Relationship Id="rId14" Type="http://schemas.openxmlformats.org/officeDocument/2006/relationships/notesSlide" Target="../notesSlides/notesSlide17.xml"/><Relationship Id="rId15" Type="http://schemas.openxmlformats.org/officeDocument/2006/relationships/slide" Target="slide17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slide" Target="slide18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notesSlide" Target="../notesSlides/notesSlide19.xml"/><Relationship Id="rId6" Type="http://schemas.openxmlformats.org/officeDocument/2006/relationships/slide" Target="slide19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slide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notesSlide" Target="../notesSlides/notesSlide20.xml"/><Relationship Id="rId10" Type="http://schemas.openxmlformats.org/officeDocument/2006/relationships/slide" Target="slide20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notesSlide" Target="../notesSlides/notesSlide21.xml"/><Relationship Id="rId8" Type="http://schemas.openxmlformats.org/officeDocument/2006/relationships/slide" Target="slide21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notesSlide" Target="../notesSlides/notesSlide22.xml"/><Relationship Id="rId9" Type="http://schemas.openxmlformats.org/officeDocument/2006/relationships/slide" Target="slide2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notesSlide" Target="../notesSlides/notesSlide23.xml"/><Relationship Id="rId6" Type="http://schemas.openxmlformats.org/officeDocument/2006/relationships/slide" Target="slide23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notesSlide" Target="../notesSlides/notesSlide24.xml"/><Relationship Id="rId10" Type="http://schemas.openxmlformats.org/officeDocument/2006/relationships/slide" Target="slide24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3" Type="http://schemas.openxmlformats.org/officeDocument/2006/relationships/notesSlide" Target="../notesSlides/notesSlide25.xml"/><Relationship Id="rId4" Type="http://schemas.openxmlformats.org/officeDocument/2006/relationships/slide" Target="slide25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notesSlide" Target="../notesSlides/notesSlide26.xml"/><Relationship Id="rId6" Type="http://schemas.openxmlformats.org/officeDocument/2006/relationships/slide" Target="slide26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notesSlide" Target="../notesSlides/notesSlide27.xml"/><Relationship Id="rId8" Type="http://schemas.openxmlformats.org/officeDocument/2006/relationships/slide" Target="slide27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notesSlide" Target="../notesSlides/notesSlide28.xml"/><Relationship Id="rId14" Type="http://schemas.openxmlformats.org/officeDocument/2006/relationships/slide" Target="slide28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notesSlide" Target="../notesSlides/notesSlide29.xml"/><Relationship Id="rId5" Type="http://schemas.openxmlformats.org/officeDocument/2006/relationships/slide" Target="slide29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slide3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notesSlide" Target="../notesSlides/notesSlide30.xml"/><Relationship Id="rId6" Type="http://schemas.openxmlformats.org/officeDocument/2006/relationships/slide" Target="slide30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notesSlide" Target="../notesSlides/notesSlide31.xml"/><Relationship Id="rId8" Type="http://schemas.openxmlformats.org/officeDocument/2006/relationships/slide" Target="slide31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notesSlide" Target="../notesSlides/notesSlide32.xml"/><Relationship Id="rId8" Type="http://schemas.openxmlformats.org/officeDocument/2006/relationships/slide" Target="slide3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notesSlide" Target="../notesSlides/notesSlide33.xml"/><Relationship Id="rId8" Type="http://schemas.openxmlformats.org/officeDocument/2006/relationships/slide" Target="slide33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notesSlide" Target="../notesSlides/notesSlide34.xml"/><Relationship Id="rId5" Type="http://schemas.openxmlformats.org/officeDocument/2006/relationships/slide" Target="slide34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notesSlide" Target="../notesSlides/notesSlide35.xml"/><Relationship Id="rId6" Type="http://schemas.openxmlformats.org/officeDocument/2006/relationships/slide" Target="slide35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notesSlide" Target="../notesSlides/notesSlide36.xml"/><Relationship Id="rId5" Type="http://schemas.openxmlformats.org/officeDocument/2006/relationships/slide" Target="slide36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Relationship Id="rId3" Type="http://schemas.openxmlformats.org/officeDocument/2006/relationships/image" Target="../media/image143.jpg"/><Relationship Id="rId4" Type="http://schemas.openxmlformats.org/officeDocument/2006/relationships/notesSlide" Target="../notesSlides/notesSlide37.xml"/><Relationship Id="rId5" Type="http://schemas.openxmlformats.org/officeDocument/2006/relationships/slide" Target="slide37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notesSlide" Target="../notesSlides/notesSlide38.xml"/><Relationship Id="rId6" Type="http://schemas.openxmlformats.org/officeDocument/2006/relationships/slide" Target="slide38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notesSlide" Target="../notesSlides/notesSlide39.xml"/><Relationship Id="rId8" Type="http://schemas.openxmlformats.org/officeDocument/2006/relationships/slide" Target="slide39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slide4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notesSlide" Target="../notesSlides/notesSlide40.xml"/><Relationship Id="rId6" Type="http://schemas.openxmlformats.org/officeDocument/2006/relationships/slide" Target="slide40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notesSlide" Target="../notesSlides/notesSlide41.xml"/><Relationship Id="rId8" Type="http://schemas.openxmlformats.org/officeDocument/2006/relationships/slide" Target="slide41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notesSlide" Target="../notesSlides/notesSlide42.xml"/><Relationship Id="rId8" Type="http://schemas.openxmlformats.org/officeDocument/2006/relationships/slide" Target="slide42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notesSlide" Target="../notesSlides/notesSlide43.xml"/><Relationship Id="rId7" Type="http://schemas.openxmlformats.org/officeDocument/2006/relationships/slide" Target="slide43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notesSlide" Target="../notesSlides/notesSlide44.xml"/><Relationship Id="rId5" Type="http://schemas.openxmlformats.org/officeDocument/2006/relationships/slide" Target="slide44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notesSlide" Target="../notesSlides/notesSlide45.xml"/><Relationship Id="rId9" Type="http://schemas.openxmlformats.org/officeDocument/2006/relationships/slide" Target="slide45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notesSlide" Target="../notesSlides/notesSlide46.xml"/><Relationship Id="rId6" Type="http://schemas.openxmlformats.org/officeDocument/2006/relationships/slide" Target="slide46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notesSlide" Target="../notesSlides/notesSlide47.xml"/><Relationship Id="rId9" Type="http://schemas.openxmlformats.org/officeDocument/2006/relationships/slide" Target="slide47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notesSlide" Target="../notesSlides/notesSlide48.xml"/><Relationship Id="rId5" Type="http://schemas.openxmlformats.org/officeDocument/2006/relationships/slide" Target="slide48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notesSlide" Target="../notesSlides/notesSlide49.xml"/><Relationship Id="rId5" Type="http://schemas.openxmlformats.org/officeDocument/2006/relationships/slide" Target="slide49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notesSlide" Target="../notesSlides/notesSlide5.xml"/><Relationship Id="rId4" Type="http://schemas.openxmlformats.org/officeDocument/2006/relationships/slide" Target="slide5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notesSlide" Target="../notesSlides/notesSlide50.xml"/><Relationship Id="rId8" Type="http://schemas.openxmlformats.org/officeDocument/2006/relationships/slide" Target="slide50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notesSlide" Target="../notesSlides/notesSlide51.xml"/><Relationship Id="rId9" Type="http://schemas.openxmlformats.org/officeDocument/2006/relationships/slide" Target="slide51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notesSlide" Target="../notesSlides/notesSlide52.xml"/><Relationship Id="rId6" Type="http://schemas.openxmlformats.org/officeDocument/2006/relationships/slide" Target="slide52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notesSlide" Target="../notesSlides/notesSlide53.xml"/><Relationship Id="rId5" Type="http://schemas.openxmlformats.org/officeDocument/2006/relationships/slide" Target="slide53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png"/><Relationship Id="rId3" Type="http://schemas.openxmlformats.org/officeDocument/2006/relationships/notesSlide" Target="../notesSlides/notesSlide54.xml"/><Relationship Id="rId4" Type="http://schemas.openxmlformats.org/officeDocument/2006/relationships/slide" Target="slide54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png"/><Relationship Id="rId3" Type="http://schemas.openxmlformats.org/officeDocument/2006/relationships/notesSlide" Target="../notesSlides/notesSlide55.xml"/><Relationship Id="rId4" Type="http://schemas.openxmlformats.org/officeDocument/2006/relationships/slide" Target="slide55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notesSlide" Target="../notesSlides/notesSlide6.xml"/><Relationship Id="rId4" Type="http://schemas.openxmlformats.org/officeDocument/2006/relationships/slide" Target="slide6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notesSlide" Target="../notesSlides/notesSlide7.xml"/><Relationship Id="rId4" Type="http://schemas.openxmlformats.org/officeDocument/2006/relationships/slide" Target="slide7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notesSlide" Target="../notesSlides/notesSlide8.xml"/><Relationship Id="rId4" Type="http://schemas.openxmlformats.org/officeDocument/2006/relationships/slide" Target="slide8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slide" Target="slide9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6676" y="2814419"/>
            <a:ext cx="4088765" cy="569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250" b="1" i="1">
                <a:solidFill>
                  <a:srgbClr val="221F1F"/>
                </a:solidFill>
                <a:latin typeface="Times New Roman"/>
                <a:cs typeface="Times New Roman"/>
              </a:rPr>
              <a:t>Poisson</a:t>
            </a:r>
            <a:r>
              <a:rPr dirty="0" sz="4250" spc="-10" b="1" i="1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dirty="0" sz="4250" b="1" i="1">
                <a:solidFill>
                  <a:srgbClr val="221F1F"/>
                </a:solidFill>
                <a:latin typeface="Times New Roman"/>
                <a:cs typeface="Times New Roman"/>
              </a:rPr>
              <a:t>Processes</a:t>
            </a:r>
            <a:endParaRPr sz="42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76596" y="7105396"/>
            <a:ext cx="14160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14621" y="1531620"/>
            <a:ext cx="1304544" cy="637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>
                <a:solidFill>
                  <a:srgbClr val="000000"/>
                </a:solidFill>
              </a:rPr>
              <a:t>Counting</a:t>
            </a:r>
            <a:r>
              <a:rPr dirty="0" sz="2950" spc="-10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P</a:t>
            </a:r>
            <a:r>
              <a:rPr dirty="0" sz="2950" spc="-60">
                <a:solidFill>
                  <a:srgbClr val="000000"/>
                </a:solidFill>
              </a:rPr>
              <a:t>r</a:t>
            </a:r>
            <a:r>
              <a:rPr dirty="0" sz="2950">
                <a:solidFill>
                  <a:srgbClr val="000000"/>
                </a:solidFill>
              </a:rPr>
              <a:t>ocesses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847852" y="1297622"/>
            <a:ext cx="8114665" cy="679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5115" indent="-272415">
              <a:lnSpc>
                <a:spcPct val="100000"/>
              </a:lnSpc>
              <a:buClr>
                <a:srgbClr val="221F1F"/>
              </a:buClr>
              <a:buFont typeface="Calibri"/>
              <a:buChar char="•"/>
              <a:tabLst>
                <a:tab pos="285750" algn="l"/>
                <a:tab pos="4450715" algn="l"/>
              </a:tabLst>
            </a:pP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250" spc="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3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250" spc="-25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ocha</a:t>
            </a:r>
            <a:r>
              <a:rPr dirty="0" sz="2250" spc="-25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tic</a:t>
            </a:r>
            <a:r>
              <a:rPr dirty="0" sz="2250" spc="3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p</a:t>
            </a:r>
            <a:r>
              <a:rPr dirty="0" sz="2250" spc="-4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oces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s	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i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s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sai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d</a:t>
            </a:r>
            <a:r>
              <a:rPr dirty="0" sz="2250" spc="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25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o be a</a:t>
            </a:r>
            <a:r>
              <a:rPr dirty="0" sz="2250" spc="3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20" i="1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dirty="0" sz="2250" spc="-5" i="1">
                <a:solidFill>
                  <a:srgbClr val="C00000"/>
                </a:solidFill>
                <a:latin typeface="Calibri"/>
                <a:cs typeface="Calibri"/>
              </a:rPr>
              <a:t>ou</a:t>
            </a:r>
            <a:r>
              <a:rPr dirty="0" sz="2250" spc="-25" i="1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dirty="0" sz="2250" i="1">
                <a:solidFill>
                  <a:srgbClr val="C00000"/>
                </a:solidFill>
                <a:latin typeface="Calibri"/>
                <a:cs typeface="Calibri"/>
              </a:rPr>
              <a:t>ting</a:t>
            </a:r>
            <a:r>
              <a:rPr dirty="0" sz="2250" spc="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50" spc="-5" i="1">
                <a:solidFill>
                  <a:srgbClr val="C00000"/>
                </a:solidFill>
                <a:latin typeface="Calibri"/>
                <a:cs typeface="Calibri"/>
              </a:rPr>
              <a:t>pro</a:t>
            </a:r>
            <a:r>
              <a:rPr dirty="0" sz="2250" spc="-15" i="1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dirty="0" sz="2250" i="1">
                <a:solidFill>
                  <a:srgbClr val="C00000"/>
                </a:solidFill>
                <a:latin typeface="Calibri"/>
                <a:cs typeface="Calibri"/>
              </a:rPr>
              <a:t>ess</a:t>
            </a:r>
            <a:endParaRPr sz="2250">
              <a:latin typeface="Calibri"/>
              <a:cs typeface="Calibri"/>
            </a:endParaRPr>
          </a:p>
          <a:p>
            <a:pPr marL="304165">
              <a:lnSpc>
                <a:spcPct val="100000"/>
              </a:lnSpc>
              <a:spcBef>
                <a:spcPts val="185"/>
              </a:spcBef>
              <a:tabLst>
                <a:tab pos="1174115" algn="l"/>
              </a:tabLst>
            </a:pP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if	</a:t>
            </a:r>
            <a:r>
              <a:rPr dirty="0" sz="2250" spc="-35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ep</a:t>
            </a:r>
            <a:r>
              <a:rPr dirty="0" sz="2250" spc="-35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ese</a:t>
            </a:r>
            <a:r>
              <a:rPr dirty="0" sz="2250" spc="-25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ts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006FC0"/>
                </a:solidFill>
                <a:latin typeface="Calibri"/>
                <a:cs typeface="Calibri"/>
              </a:rPr>
              <a:t>the </a:t>
            </a:r>
            <a:r>
              <a:rPr dirty="0" sz="2250" spc="-25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dirty="0" sz="2250" spc="-5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dirty="0" sz="2250" spc="-3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dirty="0" sz="2250">
                <a:solidFill>
                  <a:srgbClr val="006FC0"/>
                </a:solidFill>
                <a:latin typeface="Calibri"/>
                <a:cs typeface="Calibri"/>
              </a:rPr>
              <a:t>al</a:t>
            </a:r>
            <a:r>
              <a:rPr dirty="0" sz="2250" spc="2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006FC0"/>
                </a:solidFill>
                <a:latin typeface="Calibri"/>
                <a:cs typeface="Calibri"/>
              </a:rPr>
              <a:t>numbe</a:t>
            </a:r>
            <a:r>
              <a:rPr dirty="0" sz="225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dirty="0" sz="2250" spc="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006FC0"/>
                </a:solidFill>
                <a:latin typeface="Calibri"/>
                <a:cs typeface="Calibri"/>
              </a:rPr>
              <a:t>of </a:t>
            </a:r>
            <a:r>
              <a:rPr dirty="0" sz="2250" spc="-100">
                <a:solidFill>
                  <a:srgbClr val="006FC0"/>
                </a:solidFill>
                <a:latin typeface="Calibri"/>
                <a:cs typeface="Calibri"/>
              </a:rPr>
              <a:t>“</a:t>
            </a:r>
            <a:r>
              <a:rPr dirty="0" sz="2250" spc="-15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dirty="0" sz="2250" spc="-30">
                <a:solidFill>
                  <a:srgbClr val="006FC0"/>
                </a:solidFill>
                <a:latin typeface="Calibri"/>
                <a:cs typeface="Calibri"/>
              </a:rPr>
              <a:t>v</a:t>
            </a:r>
            <a:r>
              <a:rPr dirty="0" sz="225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dirty="0" sz="2250" spc="-25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dirty="0" sz="2250">
                <a:solidFill>
                  <a:srgbClr val="006FC0"/>
                </a:solidFill>
                <a:latin typeface="Calibri"/>
                <a:cs typeface="Calibri"/>
              </a:rPr>
              <a:t>ts”</a:t>
            </a:r>
            <a:r>
              <a:rPr dirty="0" sz="2250" spc="2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th</a:t>
            </a:r>
            <a:r>
              <a:rPr dirty="0" sz="2250" spc="-25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 spc="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h</a:t>
            </a:r>
            <a:r>
              <a:rPr dirty="0" sz="2250" spc="-35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250" spc="-30">
                <a:solidFill>
                  <a:srgbClr val="221F1F"/>
                </a:solidFill>
                <a:latin typeface="Calibri"/>
                <a:cs typeface="Calibri"/>
              </a:rPr>
              <a:t>v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 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o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ccu</a:t>
            </a:r>
            <a:r>
              <a:rPr dirty="0" sz="2250" spc="-1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 spc="-35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ed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7852" y="2020252"/>
            <a:ext cx="6609715" cy="1265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39395">
              <a:lnSpc>
                <a:spcPct val="100000"/>
              </a:lnSpc>
            </a:pP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u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p </a:t>
            </a:r>
            <a:r>
              <a:rPr dirty="0" sz="2250" spc="-3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o time</a:t>
            </a:r>
            <a:r>
              <a:rPr dirty="0" sz="2250" spc="2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.</a:t>
            </a:r>
            <a:endParaRPr sz="2250">
              <a:latin typeface="Calibri"/>
              <a:cs typeface="Calibri"/>
            </a:endParaRPr>
          </a:p>
          <a:p>
            <a:pPr marL="304165" marR="5080" indent="-291465">
              <a:lnSpc>
                <a:spcPct val="112000"/>
              </a:lnSpc>
              <a:spcBef>
                <a:spcPts val="1450"/>
              </a:spcBef>
              <a:buClr>
                <a:srgbClr val="221F1F"/>
              </a:buClr>
              <a:buFont typeface="Calibri"/>
              <a:buChar char="•"/>
              <a:tabLst>
                <a:tab pos="285750" algn="l"/>
              </a:tabLst>
            </a:pP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F</a:t>
            </a:r>
            <a:r>
              <a:rPr dirty="0" sz="2250" spc="-4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o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m the</a:t>
            </a:r>
            <a:r>
              <a:rPr dirty="0" sz="2250" spc="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d</a:t>
            </a:r>
            <a:r>
              <a:rPr dirty="0" sz="2250" spc="-15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finitio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10">
                <a:solidFill>
                  <a:srgbClr val="221F1F"/>
                </a:solidFill>
                <a:latin typeface="Calibri"/>
                <a:cs typeface="Calibri"/>
              </a:rPr>
              <a:t>w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 </a:t>
            </a:r>
            <a:r>
              <a:rPr dirty="0" sz="2250" spc="-1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ee th</a:t>
            </a:r>
            <a:r>
              <a:rPr dirty="0" sz="2250" spc="-25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 spc="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0">
                <a:solidFill>
                  <a:srgbClr val="221F1F"/>
                </a:solidFill>
                <a:latin typeface="Calibri"/>
                <a:cs typeface="Calibri"/>
              </a:rPr>
              <a:t>f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o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20">
                <a:solidFill>
                  <a:srgbClr val="221F1F"/>
                </a:solidFill>
                <a:latin typeface="Calibri"/>
                <a:cs typeface="Calibri"/>
              </a:rPr>
              <a:t>c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ou</a:t>
            </a:r>
            <a:r>
              <a:rPr dirty="0" sz="2250" spc="-25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ting</a:t>
            </a:r>
            <a:r>
              <a:rPr dirty="0" sz="2250" spc="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p</a:t>
            </a:r>
            <a:r>
              <a:rPr dirty="0" sz="2250" spc="-4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ocess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 s</a:t>
            </a:r>
            <a:r>
              <a:rPr dirty="0" sz="2250" spc="-25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ti</a:t>
            </a:r>
            <a:r>
              <a:rPr dirty="0" sz="2250" spc="-3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f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y: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47945" y="2588704"/>
            <a:ext cx="610870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mu</a:t>
            </a:r>
            <a:r>
              <a:rPr dirty="0" sz="2250" spc="-3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7797" y="3474148"/>
            <a:ext cx="243840" cy="763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1.</a:t>
            </a:r>
            <a:endParaRPr sz="2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2.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2772" y="3474148"/>
            <a:ext cx="2007235" cy="763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i="1">
                <a:solidFill>
                  <a:srgbClr val="221F1F"/>
                </a:solidFill>
                <a:latin typeface="Calibri"/>
                <a:cs typeface="Calibri"/>
              </a:rPr>
              <a:t>≥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0.</a:t>
            </a:r>
            <a:endParaRPr sz="2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is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i</a:t>
            </a:r>
            <a:r>
              <a:rPr dirty="0" sz="2250" spc="-25">
                <a:solidFill>
                  <a:srgbClr val="221F1F"/>
                </a:solidFill>
                <a:latin typeface="Calibri"/>
                <a:cs typeface="Calibri"/>
              </a:rPr>
              <a:t>nt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250" spc="-20">
                <a:solidFill>
                  <a:srgbClr val="221F1F"/>
                </a:solidFill>
                <a:latin typeface="Calibri"/>
                <a:cs typeface="Calibri"/>
              </a:rPr>
              <a:t>g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er </a:t>
            </a:r>
            <a:r>
              <a:rPr dirty="0" sz="2250" spc="-40">
                <a:solidFill>
                  <a:srgbClr val="221F1F"/>
                </a:solidFill>
                <a:latin typeface="Calibri"/>
                <a:cs typeface="Calibri"/>
              </a:rPr>
              <a:t>v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alued.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7797" y="4413758"/>
            <a:ext cx="1759585" cy="761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1315" indent="-348615">
              <a:lnSpc>
                <a:spcPct val="100000"/>
              </a:lnSpc>
              <a:buClr>
                <a:srgbClr val="221F1F"/>
              </a:buClr>
              <a:buFont typeface="Calibri"/>
              <a:buAutoNum type="arabicPeriod" startAt="3"/>
              <a:tabLst>
                <a:tab pos="361950" algn="l"/>
              </a:tabLst>
            </a:pP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If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i="1">
                <a:solidFill>
                  <a:srgbClr val="221F1F"/>
                </a:solidFill>
                <a:latin typeface="Calibri"/>
                <a:cs typeface="Calibri"/>
              </a:rPr>
              <a:t>s &lt;</a:t>
            </a:r>
            <a:r>
              <a:rPr dirty="0" sz="2250" spc="-5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,</a:t>
            </a:r>
            <a:r>
              <a:rPr dirty="0" sz="2250" spc="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then</a:t>
            </a:r>
            <a:endParaRPr sz="2250">
              <a:latin typeface="Calibri"/>
              <a:cs typeface="Calibri"/>
            </a:endParaRPr>
          </a:p>
          <a:p>
            <a:pPr marL="361315" indent="-348615">
              <a:lnSpc>
                <a:spcPct val="100000"/>
              </a:lnSpc>
              <a:spcBef>
                <a:spcPts val="825"/>
              </a:spcBef>
              <a:buClr>
                <a:srgbClr val="221F1F"/>
              </a:buClr>
              <a:buFont typeface="Calibri"/>
              <a:buAutoNum type="arabicPeriod" startAt="3"/>
              <a:tabLst>
                <a:tab pos="361950" algn="l"/>
              </a:tabLst>
            </a:pPr>
            <a:r>
              <a:rPr dirty="0" sz="2250" spc="-35">
                <a:solidFill>
                  <a:srgbClr val="221F1F"/>
                </a:solidFill>
                <a:latin typeface="Calibri"/>
                <a:cs typeface="Calibri"/>
              </a:rPr>
              <a:t>F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o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i="1">
                <a:solidFill>
                  <a:srgbClr val="221F1F"/>
                </a:solidFill>
                <a:latin typeface="Calibri"/>
                <a:cs typeface="Calibri"/>
              </a:rPr>
              <a:t>s &lt; t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,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80915" y="4862004"/>
            <a:ext cx="4533900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equals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the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numbe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 spc="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o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f </a:t>
            </a:r>
            <a:r>
              <a:rPr dirty="0" sz="2250" spc="-15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250" spc="-30">
                <a:solidFill>
                  <a:srgbClr val="221F1F"/>
                </a:solidFill>
                <a:latin typeface="Calibri"/>
                <a:cs typeface="Calibri"/>
              </a:rPr>
              <a:t>v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250" spc="-25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ts</a:t>
            </a:r>
            <a:r>
              <a:rPr dirty="0" sz="2250" spc="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th</a:t>
            </a:r>
            <a:r>
              <a:rPr dirty="0" sz="2250" spc="-25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 spc="2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h</a:t>
            </a:r>
            <a:r>
              <a:rPr dirty="0" sz="2250" spc="-35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250" spc="-30">
                <a:solidFill>
                  <a:srgbClr val="221F1F"/>
                </a:solidFill>
                <a:latin typeface="Calibri"/>
                <a:cs typeface="Calibri"/>
              </a:rPr>
              <a:t>v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58975" y="3471862"/>
            <a:ext cx="582612" cy="306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58975" y="3922712"/>
            <a:ext cx="582612" cy="3063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70276" y="4426013"/>
            <a:ext cx="1644650" cy="3063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09850" y="4857686"/>
            <a:ext cx="1609725" cy="3063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589401" y="1311338"/>
            <a:ext cx="1685925" cy="3063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28750" y="1690624"/>
            <a:ext cx="533400" cy="27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56500" y="2632075"/>
            <a:ext cx="527050" cy="2762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248917" y="5246052"/>
            <a:ext cx="5241290" cy="1497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9880">
              <a:lnSpc>
                <a:spcPct val="100000"/>
              </a:lnSpc>
            </a:pP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occur</a:t>
            </a:r>
            <a:r>
              <a:rPr dirty="0" sz="2250" spc="-4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ed</a:t>
            </a:r>
            <a:r>
              <a:rPr dirty="0" sz="2250" spc="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in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the i</a:t>
            </a:r>
            <a:r>
              <a:rPr dirty="0" sz="2250" spc="-20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250" spc="-25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250" spc="2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 spc="-40">
                <a:solidFill>
                  <a:srgbClr val="221F1F"/>
                </a:solidFill>
                <a:latin typeface="Calibri"/>
                <a:cs typeface="Calibri"/>
              </a:rPr>
              <a:t>v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al</a:t>
            </a:r>
            <a:r>
              <a:rPr dirty="0" sz="2250" spc="2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(</a:t>
            </a:r>
            <a:r>
              <a:rPr dirty="0" sz="2250" spc="-5" i="1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250" i="1">
                <a:solidFill>
                  <a:srgbClr val="221F1F"/>
                </a:solidFill>
                <a:latin typeface="Calibri"/>
                <a:cs typeface="Calibri"/>
              </a:rPr>
              <a:t>, t</a:t>
            </a:r>
            <a:r>
              <a:rPr dirty="0" sz="2250" spc="10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].</a:t>
            </a:r>
            <a:endParaRPr sz="22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ts val="2280"/>
              </a:lnSpc>
            </a:pPr>
            <a:r>
              <a:rPr dirty="0" sz="2000" spc="-15">
                <a:latin typeface="Calibri"/>
                <a:cs typeface="Calibri"/>
              </a:rPr>
              <a:t>Ex</a:t>
            </a:r>
            <a:r>
              <a:rPr dirty="0" sz="2000" spc="-5">
                <a:latin typeface="Calibri"/>
                <a:cs typeface="Calibri"/>
              </a:rPr>
              <a:t>.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1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numbe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o</a:t>
            </a:r>
            <a:r>
              <a:rPr dirty="0" sz="2000" spc="-10">
                <a:latin typeface="Calibri"/>
                <a:cs typeface="Calibri"/>
              </a:rPr>
              <a:t>f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c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45">
                <a:latin typeface="Calibri"/>
                <a:cs typeface="Calibri"/>
              </a:rPr>
              <a:t>r</a:t>
            </a:r>
            <a:r>
              <a:rPr dirty="0" sz="2000" spc="-10">
                <a:latin typeface="Calibri"/>
                <a:cs typeface="Calibri"/>
              </a:rPr>
              <a:t>s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passin</a:t>
            </a:r>
            <a:r>
              <a:rPr dirty="0" sz="2000" spc="-10">
                <a:latin typeface="Calibri"/>
                <a:cs typeface="Calibri"/>
              </a:rPr>
              <a:t>g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b</a:t>
            </a:r>
            <a:r>
              <a:rPr dirty="0" sz="2000" spc="-10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280"/>
              </a:lnSpc>
            </a:pPr>
            <a:r>
              <a:rPr dirty="0" sz="2000" spc="-15">
                <a:latin typeface="Calibri"/>
                <a:cs typeface="Calibri"/>
              </a:rPr>
              <a:t>Ex</a:t>
            </a:r>
            <a:r>
              <a:rPr dirty="0" sz="2000" spc="-5">
                <a:latin typeface="Calibri"/>
                <a:cs typeface="Calibri"/>
              </a:rPr>
              <a:t>.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2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numbe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o</a:t>
            </a:r>
            <a:r>
              <a:rPr dirty="0" sz="2000" spc="-10">
                <a:latin typeface="Calibri"/>
                <a:cs typeface="Calibri"/>
              </a:rPr>
              <a:t>f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hom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runs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hi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b</a:t>
            </a:r>
            <a:r>
              <a:rPr dirty="0" sz="2000" spc="-10">
                <a:latin typeface="Calibri"/>
                <a:cs typeface="Calibri"/>
              </a:rPr>
              <a:t>y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baseb</a:t>
            </a:r>
            <a:r>
              <a:rPr dirty="0" sz="2000" spc="-5">
                <a:latin typeface="Calibri"/>
                <a:cs typeface="Calibri"/>
              </a:rPr>
              <a:t>a</a:t>
            </a:r>
            <a:r>
              <a:rPr dirty="0" sz="2000">
                <a:latin typeface="Calibri"/>
                <a:cs typeface="Calibri"/>
              </a:rPr>
              <a:t>ll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pl</a:t>
            </a:r>
            <a:r>
              <a:rPr dirty="0" sz="2000" spc="-45">
                <a:latin typeface="Calibri"/>
                <a:cs typeface="Calibri"/>
              </a:rPr>
              <a:t>a</a:t>
            </a:r>
            <a:r>
              <a:rPr dirty="0" sz="2000" spc="-35">
                <a:latin typeface="Calibri"/>
                <a:cs typeface="Calibri"/>
              </a:rPr>
              <a:t>y</a:t>
            </a:r>
            <a:r>
              <a:rPr dirty="0" sz="2000" spc="-10">
                <a:latin typeface="Calibri"/>
                <a:cs typeface="Calibri"/>
              </a:rPr>
              <a:t>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18429" y="7105396"/>
            <a:ext cx="25717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262" y="403225"/>
            <a:ext cx="9802749" cy="6454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>
                <a:solidFill>
                  <a:srgbClr val="000000"/>
                </a:solidFill>
              </a:rPr>
              <a:t>Counting</a:t>
            </a:r>
            <a:r>
              <a:rPr dirty="0" sz="2950" spc="-10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P</a:t>
            </a:r>
            <a:r>
              <a:rPr dirty="0" sz="2950" spc="-60">
                <a:solidFill>
                  <a:srgbClr val="000000"/>
                </a:solidFill>
              </a:rPr>
              <a:t>r</a:t>
            </a:r>
            <a:r>
              <a:rPr dirty="0" sz="2950">
                <a:solidFill>
                  <a:srgbClr val="000000"/>
                </a:solidFill>
              </a:rPr>
              <a:t>ocesses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6172708" y="3816247"/>
            <a:ext cx="80010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-5" i="1">
                <a:latin typeface="Times New Roman"/>
                <a:cs typeface="Times New Roman"/>
              </a:rPr>
              <a:t>t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9903" y="1379371"/>
            <a:ext cx="969010" cy="4483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7500" marR="5080" indent="-304800">
              <a:lnSpc>
                <a:spcPts val="1789"/>
              </a:lnSpc>
            </a:pPr>
            <a:r>
              <a:rPr dirty="0" sz="1550" spc="-10">
                <a:latin typeface="Times New Roman"/>
                <a:cs typeface="Times New Roman"/>
              </a:rPr>
              <a:t>Inte</a:t>
            </a:r>
            <a:r>
              <a:rPr dirty="0" sz="1550" spc="-40">
                <a:latin typeface="Times New Roman"/>
                <a:cs typeface="Times New Roman"/>
              </a:rPr>
              <a:t>r</a:t>
            </a:r>
            <a:r>
              <a:rPr dirty="0" sz="1550" spc="-10">
                <a:latin typeface="Times New Roman"/>
                <a:cs typeface="Times New Roman"/>
              </a:rPr>
              <a:t>-arrival</a:t>
            </a:r>
            <a:r>
              <a:rPr dirty="0" sz="1550" spc="-5">
                <a:latin typeface="Times New Roman"/>
                <a:cs typeface="Times New Roman"/>
              </a:rPr>
              <a:t> t</a:t>
            </a:r>
            <a:r>
              <a:rPr dirty="0" sz="1550" spc="-10">
                <a:latin typeface="Times New Roman"/>
                <a:cs typeface="Times New Roman"/>
              </a:rPr>
              <a:t>i</a:t>
            </a:r>
            <a:r>
              <a:rPr dirty="0" sz="1550" spc="-10">
                <a:latin typeface="Times New Roman"/>
                <a:cs typeface="Times New Roman"/>
              </a:rPr>
              <a:t>me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14450" y="5073650"/>
            <a:ext cx="5011801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82650" y="4426013"/>
            <a:ext cx="3538601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82650" y="5578411"/>
            <a:ext cx="7539101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4087" y="6299200"/>
            <a:ext cx="9496425" cy="319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54376" y="1474787"/>
            <a:ext cx="608012" cy="3190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59201" y="3994086"/>
            <a:ext cx="255587" cy="239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978275" y="3994086"/>
            <a:ext cx="247650" cy="2365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25975" y="3994086"/>
            <a:ext cx="254000" cy="2365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78500" y="3994086"/>
            <a:ext cx="255587" cy="239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86626" y="3994086"/>
            <a:ext cx="260350" cy="2365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22898" y="3562350"/>
            <a:ext cx="635" cy="215900"/>
          </a:xfrm>
          <a:custGeom>
            <a:avLst/>
            <a:gdLst/>
            <a:ahLst/>
            <a:cxnLst/>
            <a:rect l="l" t="t" r="r" b="b"/>
            <a:pathLst>
              <a:path w="635" h="215900">
                <a:moveTo>
                  <a:pt x="126" y="0"/>
                </a:moveTo>
                <a:lnTo>
                  <a:pt x="0" y="215900"/>
                </a:lnTo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54376" y="6081712"/>
            <a:ext cx="409575" cy="2540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642100" y="6081712"/>
            <a:ext cx="411162" cy="2540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849621" y="2574607"/>
            <a:ext cx="1347470" cy="591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0990">
              <a:lnSpc>
                <a:spcPct val="100000"/>
              </a:lnSpc>
            </a:pPr>
            <a:r>
              <a:rPr dirty="0" sz="1600" i="1">
                <a:latin typeface="Calibri"/>
                <a:cs typeface="Calibri"/>
              </a:rPr>
              <a:t>X</a:t>
            </a:r>
            <a:r>
              <a:rPr dirty="0" baseline="-21164" sz="1575" spc="7">
                <a:latin typeface="Calibri"/>
                <a:cs typeface="Calibri"/>
              </a:rPr>
              <a:t>3</a:t>
            </a:r>
            <a:endParaRPr baseline="-21164" sz="1575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1800">
                <a:latin typeface="Georgia"/>
                <a:cs typeface="Georgia"/>
              </a:rPr>
              <a:t>arri</a:t>
            </a:r>
            <a:r>
              <a:rPr dirty="0" sz="1800" spc="-5">
                <a:latin typeface="Georgia"/>
                <a:cs typeface="Georgia"/>
              </a:rPr>
              <a:t>v</a:t>
            </a:r>
            <a:r>
              <a:rPr dirty="0" sz="1800">
                <a:latin typeface="Georgia"/>
                <a:cs typeface="Georgia"/>
              </a:rPr>
              <a:t>al</a:t>
            </a:r>
            <a:r>
              <a:rPr dirty="0" sz="1800" spc="10">
                <a:latin typeface="Georgia"/>
                <a:cs typeface="Georgia"/>
              </a:rPr>
              <a:t> </a:t>
            </a:r>
            <a:r>
              <a:rPr dirty="0" sz="1800" spc="-5">
                <a:latin typeface="Georgia"/>
                <a:cs typeface="Georgia"/>
              </a:rPr>
              <a:t>epoch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pc="-10"/>
              <a:t>11</a:t>
            </a:fld>
          </a:p>
        </p:txBody>
      </p:sp>
      <p:sp>
        <p:nvSpPr>
          <p:cNvPr id="20" name="object 20"/>
          <p:cNvSpPr txBox="1"/>
          <p:nvPr/>
        </p:nvSpPr>
        <p:spPr>
          <a:xfrm>
            <a:off x="3696970" y="3263709"/>
            <a:ext cx="200660" cy="262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i="1">
                <a:latin typeface="Calibri"/>
                <a:cs typeface="Calibri"/>
              </a:rPr>
              <a:t>X</a:t>
            </a:r>
            <a:r>
              <a:rPr dirty="0" baseline="-21164" sz="1575" spc="7">
                <a:latin typeface="Calibri"/>
                <a:cs typeface="Calibri"/>
              </a:rPr>
              <a:t>1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46194" y="2912491"/>
            <a:ext cx="20066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i="1">
                <a:latin typeface="Calibri"/>
                <a:cs typeface="Calibri"/>
              </a:rPr>
              <a:t>X</a:t>
            </a:r>
            <a:r>
              <a:rPr dirty="0" baseline="-21164" sz="1575" spc="7">
                <a:latin typeface="Calibri"/>
                <a:cs typeface="Calibri"/>
              </a:rPr>
              <a:t>2</a:t>
            </a:r>
            <a:endParaRPr baseline="-21164" sz="1575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>
                <a:solidFill>
                  <a:srgbClr val="000000"/>
                </a:solidFill>
              </a:rPr>
              <a:t>Th</a:t>
            </a:r>
            <a:r>
              <a:rPr dirty="0" sz="2950" spc="-55">
                <a:solidFill>
                  <a:srgbClr val="000000"/>
                </a:solidFill>
              </a:rPr>
              <a:t>r</a:t>
            </a:r>
            <a:r>
              <a:rPr dirty="0" sz="2950">
                <a:solidFill>
                  <a:srgbClr val="000000"/>
                </a:solidFill>
              </a:rPr>
              <a:t>ee</a:t>
            </a:r>
            <a:r>
              <a:rPr dirty="0" sz="2950" spc="-35">
                <a:solidFill>
                  <a:srgbClr val="000000"/>
                </a:solidFill>
              </a:rPr>
              <a:t> </a:t>
            </a:r>
            <a:r>
              <a:rPr dirty="0" sz="2950" spc="-225">
                <a:solidFill>
                  <a:srgbClr val="000000"/>
                </a:solidFill>
              </a:rPr>
              <a:t>T</a:t>
            </a:r>
            <a:r>
              <a:rPr dirty="0" sz="2950">
                <a:solidFill>
                  <a:srgbClr val="000000"/>
                </a:solidFill>
              </a:rPr>
              <a:t>ypes</a:t>
            </a:r>
            <a:r>
              <a:rPr dirty="0" sz="2950" spc="1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of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Counting</a:t>
            </a:r>
            <a:r>
              <a:rPr dirty="0" sz="2950" spc="-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P</a:t>
            </a:r>
            <a:r>
              <a:rPr dirty="0" sz="2950" spc="-60">
                <a:solidFill>
                  <a:srgbClr val="000000"/>
                </a:solidFill>
              </a:rPr>
              <a:t>r</a:t>
            </a:r>
            <a:r>
              <a:rPr dirty="0" sz="2950">
                <a:solidFill>
                  <a:srgbClr val="000000"/>
                </a:solidFill>
              </a:rPr>
              <a:t>ocesses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749300" y="1389715"/>
            <a:ext cx="2047239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>
                <a:latin typeface="Microsoft JhengHei"/>
                <a:cs typeface="Microsoft JhengHei"/>
              </a:rPr>
              <a:t>Arri</a:t>
            </a:r>
            <a:r>
              <a:rPr dirty="0" sz="2250" spc="-50">
                <a:latin typeface="Microsoft JhengHei"/>
                <a:cs typeface="Microsoft JhengHei"/>
              </a:rPr>
              <a:t>v</a:t>
            </a:r>
            <a:r>
              <a:rPr dirty="0" sz="2250" spc="-5">
                <a:latin typeface="Microsoft JhengHei"/>
                <a:cs typeface="Microsoft JhengHei"/>
              </a:rPr>
              <a:t>a</a:t>
            </a:r>
            <a:r>
              <a:rPr dirty="0" sz="2250">
                <a:latin typeface="Microsoft JhengHei"/>
                <a:cs typeface="Microsoft JhengHei"/>
              </a:rPr>
              <a:t>l </a:t>
            </a:r>
            <a:r>
              <a:rPr dirty="0" sz="2250" spc="-5">
                <a:latin typeface="Microsoft JhengHei"/>
                <a:cs typeface="Microsoft JhengHei"/>
              </a:rPr>
              <a:t>P</a:t>
            </a:r>
            <a:r>
              <a:rPr dirty="0" sz="2250" spc="-40">
                <a:latin typeface="Microsoft JhengHei"/>
                <a:cs typeface="Microsoft JhengHei"/>
              </a:rPr>
              <a:t>r</a:t>
            </a:r>
            <a:r>
              <a:rPr dirty="0" sz="2250">
                <a:latin typeface="Microsoft JhengHei"/>
                <a:cs typeface="Microsoft JhengHei"/>
              </a:rPr>
              <a:t>ocess:</a:t>
            </a:r>
            <a:endParaRPr sz="225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9300" y="3279729"/>
            <a:ext cx="2315845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70">
                <a:latin typeface="Microsoft JhengHei"/>
                <a:cs typeface="Microsoft JhengHei"/>
              </a:rPr>
              <a:t>R</a:t>
            </a:r>
            <a:r>
              <a:rPr dirty="0" sz="2250" spc="-5">
                <a:latin typeface="Microsoft JhengHei"/>
                <a:cs typeface="Microsoft JhengHei"/>
              </a:rPr>
              <a:t>enewa</a:t>
            </a:r>
            <a:r>
              <a:rPr dirty="0" sz="2250">
                <a:latin typeface="Microsoft JhengHei"/>
                <a:cs typeface="Microsoft JhengHei"/>
              </a:rPr>
              <a:t>l</a:t>
            </a:r>
            <a:r>
              <a:rPr dirty="0" sz="2250" spc="5">
                <a:latin typeface="Microsoft JhengHei"/>
                <a:cs typeface="Microsoft JhengHei"/>
              </a:rPr>
              <a:t> </a:t>
            </a:r>
            <a:r>
              <a:rPr dirty="0" sz="2250" spc="-5">
                <a:latin typeface="Microsoft JhengHei"/>
                <a:cs typeface="Microsoft JhengHei"/>
              </a:rPr>
              <a:t>P</a:t>
            </a:r>
            <a:r>
              <a:rPr dirty="0" sz="2250" spc="-35">
                <a:latin typeface="Microsoft JhengHei"/>
                <a:cs typeface="Microsoft JhengHei"/>
              </a:rPr>
              <a:t>r</a:t>
            </a:r>
            <a:r>
              <a:rPr dirty="0" sz="2250">
                <a:latin typeface="Microsoft JhengHei"/>
                <a:cs typeface="Microsoft JhengHei"/>
              </a:rPr>
              <a:t>ocess:</a:t>
            </a:r>
            <a:endParaRPr sz="2250">
              <a:latin typeface="Microsoft JhengHei"/>
              <a:cs typeface="Microsoft Jheng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300" y="5158821"/>
            <a:ext cx="2223135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90">
                <a:latin typeface="Microsoft JhengHei"/>
                <a:cs typeface="Microsoft JhengHei"/>
              </a:rPr>
              <a:t>P</a:t>
            </a:r>
            <a:r>
              <a:rPr dirty="0" sz="2250">
                <a:latin typeface="Microsoft JhengHei"/>
                <a:cs typeface="Microsoft JhengHei"/>
              </a:rPr>
              <a:t>oisson </a:t>
            </a:r>
            <a:r>
              <a:rPr dirty="0" sz="2250" spc="-5">
                <a:latin typeface="Microsoft JhengHei"/>
                <a:cs typeface="Microsoft JhengHei"/>
              </a:rPr>
              <a:t>P</a:t>
            </a:r>
            <a:r>
              <a:rPr dirty="0" sz="2250" spc="-30">
                <a:latin typeface="Microsoft JhengHei"/>
                <a:cs typeface="Microsoft JhengHei"/>
              </a:rPr>
              <a:t>r</a:t>
            </a:r>
            <a:r>
              <a:rPr dirty="0" sz="2250">
                <a:latin typeface="Microsoft JhengHei"/>
                <a:cs typeface="Microsoft JhengHei"/>
              </a:rPr>
              <a:t>ocess:</a:t>
            </a:r>
            <a:endParaRPr sz="2250">
              <a:latin typeface="Microsoft JhengHei"/>
              <a:cs typeface="Microsoft Jheng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03575" y="1349438"/>
            <a:ext cx="4568825" cy="334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86176" y="1906587"/>
            <a:ext cx="4727575" cy="3349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03575" y="2420937"/>
            <a:ext cx="5305425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75076" y="3349688"/>
            <a:ext cx="4119499" cy="3349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59201" y="3849624"/>
            <a:ext cx="6353175" cy="3365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75076" y="4421187"/>
            <a:ext cx="5462524" cy="3190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02000" y="5135562"/>
            <a:ext cx="6581775" cy="3095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02000" y="5564124"/>
            <a:ext cx="6286500" cy="336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84601" y="6081712"/>
            <a:ext cx="5452999" cy="3190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pc="-10"/>
              <a:t>11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800" y="1406525"/>
            <a:ext cx="10330180" cy="0"/>
          </a:xfrm>
          <a:custGeom>
            <a:avLst/>
            <a:gdLst/>
            <a:ahLst/>
            <a:cxnLst/>
            <a:rect l="l" t="t" r="r" b="b"/>
            <a:pathLst>
              <a:path w="10330180" h="0">
                <a:moveTo>
                  <a:pt x="0" y="0"/>
                </a:moveTo>
                <a:lnTo>
                  <a:pt x="10329926" y="0"/>
                </a:lnTo>
              </a:path>
            </a:pathLst>
          </a:custGeom>
          <a:ln w="9525">
            <a:solidFill>
              <a:srgbClr val="7A9799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989576" y="1054100"/>
            <a:ext cx="714375" cy="671830"/>
          </a:xfrm>
          <a:custGeom>
            <a:avLst/>
            <a:gdLst/>
            <a:ahLst/>
            <a:cxnLst/>
            <a:rect l="l" t="t" r="r" b="b"/>
            <a:pathLst>
              <a:path w="714375" h="671830">
                <a:moveTo>
                  <a:pt x="357124" y="0"/>
                </a:moveTo>
                <a:lnTo>
                  <a:pt x="299197" y="4395"/>
                </a:lnTo>
                <a:lnTo>
                  <a:pt x="244246" y="17121"/>
                </a:lnTo>
                <a:lnTo>
                  <a:pt x="193006" y="37485"/>
                </a:lnTo>
                <a:lnTo>
                  <a:pt x="146212" y="64796"/>
                </a:lnTo>
                <a:lnTo>
                  <a:pt x="104600" y="98361"/>
                </a:lnTo>
                <a:lnTo>
                  <a:pt x="68905" y="137489"/>
                </a:lnTo>
                <a:lnTo>
                  <a:pt x="39862" y="181487"/>
                </a:lnTo>
                <a:lnTo>
                  <a:pt x="18206" y="229664"/>
                </a:lnTo>
                <a:lnTo>
                  <a:pt x="4674" y="281328"/>
                </a:lnTo>
                <a:lnTo>
                  <a:pt x="0" y="335788"/>
                </a:lnTo>
                <a:lnTo>
                  <a:pt x="1183" y="363323"/>
                </a:lnTo>
                <a:lnTo>
                  <a:pt x="10379" y="416471"/>
                </a:lnTo>
                <a:lnTo>
                  <a:pt x="28065" y="466478"/>
                </a:lnTo>
                <a:lnTo>
                  <a:pt x="53506" y="512653"/>
                </a:lnTo>
                <a:lnTo>
                  <a:pt x="85967" y="554302"/>
                </a:lnTo>
                <a:lnTo>
                  <a:pt x="124712" y="590735"/>
                </a:lnTo>
                <a:lnTo>
                  <a:pt x="169007" y="621259"/>
                </a:lnTo>
                <a:lnTo>
                  <a:pt x="218116" y="645183"/>
                </a:lnTo>
                <a:lnTo>
                  <a:pt x="271303" y="661815"/>
                </a:lnTo>
                <a:lnTo>
                  <a:pt x="327834" y="670462"/>
                </a:lnTo>
                <a:lnTo>
                  <a:pt x="357124" y="671576"/>
                </a:lnTo>
                <a:lnTo>
                  <a:pt x="386414" y="670462"/>
                </a:lnTo>
                <a:lnTo>
                  <a:pt x="442951" y="661815"/>
                </a:lnTo>
                <a:lnTo>
                  <a:pt x="496151" y="645183"/>
                </a:lnTo>
                <a:lnTo>
                  <a:pt x="545276" y="621259"/>
                </a:lnTo>
                <a:lnTo>
                  <a:pt x="589589" y="590735"/>
                </a:lnTo>
                <a:lnTo>
                  <a:pt x="628353" y="554302"/>
                </a:lnTo>
                <a:lnTo>
                  <a:pt x="660833" y="512653"/>
                </a:lnTo>
                <a:lnTo>
                  <a:pt x="686290" y="466478"/>
                </a:lnTo>
                <a:lnTo>
                  <a:pt x="703988" y="416471"/>
                </a:lnTo>
                <a:lnTo>
                  <a:pt x="713190" y="363323"/>
                </a:lnTo>
                <a:lnTo>
                  <a:pt x="714375" y="335788"/>
                </a:lnTo>
                <a:lnTo>
                  <a:pt x="713190" y="308252"/>
                </a:lnTo>
                <a:lnTo>
                  <a:pt x="703988" y="255104"/>
                </a:lnTo>
                <a:lnTo>
                  <a:pt x="686290" y="205097"/>
                </a:lnTo>
                <a:lnTo>
                  <a:pt x="660833" y="158922"/>
                </a:lnTo>
                <a:lnTo>
                  <a:pt x="628353" y="117273"/>
                </a:lnTo>
                <a:lnTo>
                  <a:pt x="589589" y="80840"/>
                </a:lnTo>
                <a:lnTo>
                  <a:pt x="545276" y="50316"/>
                </a:lnTo>
                <a:lnTo>
                  <a:pt x="496151" y="26392"/>
                </a:lnTo>
                <a:lnTo>
                  <a:pt x="442951" y="9760"/>
                </a:lnTo>
                <a:lnTo>
                  <a:pt x="386414" y="1113"/>
                </a:lnTo>
                <a:lnTo>
                  <a:pt x="3571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00701" y="1157351"/>
            <a:ext cx="492125" cy="463550"/>
          </a:xfrm>
          <a:custGeom>
            <a:avLst/>
            <a:gdLst/>
            <a:ahLst/>
            <a:cxnLst/>
            <a:rect l="l" t="t" r="r" b="b"/>
            <a:pathLst>
              <a:path w="492125" h="463550">
                <a:moveTo>
                  <a:pt x="245999" y="0"/>
                </a:moveTo>
                <a:lnTo>
                  <a:pt x="206089" y="3033"/>
                </a:lnTo>
                <a:lnTo>
                  <a:pt x="168233" y="11815"/>
                </a:lnTo>
                <a:lnTo>
                  <a:pt x="116404" y="34722"/>
                </a:lnTo>
                <a:lnTo>
                  <a:pt x="72040" y="67881"/>
                </a:lnTo>
                <a:lnTo>
                  <a:pt x="36849" y="109681"/>
                </a:lnTo>
                <a:lnTo>
                  <a:pt x="12538" y="158512"/>
                </a:lnTo>
                <a:lnTo>
                  <a:pt x="815" y="212764"/>
                </a:lnTo>
                <a:lnTo>
                  <a:pt x="0" y="231775"/>
                </a:lnTo>
                <a:lnTo>
                  <a:pt x="815" y="250768"/>
                </a:lnTo>
                <a:lnTo>
                  <a:pt x="12538" y="304988"/>
                </a:lnTo>
                <a:lnTo>
                  <a:pt x="36849" y="353812"/>
                </a:lnTo>
                <a:lnTo>
                  <a:pt x="72040" y="395620"/>
                </a:lnTo>
                <a:lnTo>
                  <a:pt x="116404" y="428796"/>
                </a:lnTo>
                <a:lnTo>
                  <a:pt x="168233" y="451722"/>
                </a:lnTo>
                <a:lnTo>
                  <a:pt x="206089" y="460513"/>
                </a:lnTo>
                <a:lnTo>
                  <a:pt x="245999" y="463550"/>
                </a:lnTo>
                <a:lnTo>
                  <a:pt x="266179" y="462780"/>
                </a:lnTo>
                <a:lnTo>
                  <a:pt x="305132" y="456807"/>
                </a:lnTo>
                <a:lnTo>
                  <a:pt x="341784" y="445319"/>
                </a:lnTo>
                <a:lnTo>
                  <a:pt x="391339" y="418797"/>
                </a:lnTo>
                <a:lnTo>
                  <a:pt x="432864" y="382563"/>
                </a:lnTo>
                <a:lnTo>
                  <a:pt x="464644" y="338237"/>
                </a:lnTo>
                <a:lnTo>
                  <a:pt x="484969" y="287435"/>
                </a:lnTo>
                <a:lnTo>
                  <a:pt x="492125" y="231775"/>
                </a:lnTo>
                <a:lnTo>
                  <a:pt x="491308" y="212764"/>
                </a:lnTo>
                <a:lnTo>
                  <a:pt x="479573" y="158512"/>
                </a:lnTo>
                <a:lnTo>
                  <a:pt x="455239" y="109681"/>
                </a:lnTo>
                <a:lnTo>
                  <a:pt x="420020" y="67881"/>
                </a:lnTo>
                <a:lnTo>
                  <a:pt x="375629" y="34722"/>
                </a:lnTo>
                <a:lnTo>
                  <a:pt x="323777" y="11815"/>
                </a:lnTo>
                <a:lnTo>
                  <a:pt x="285911" y="3033"/>
                </a:lnTo>
                <a:lnTo>
                  <a:pt x="24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75301" y="1131951"/>
            <a:ext cx="542925" cy="514350"/>
          </a:xfrm>
          <a:custGeom>
            <a:avLst/>
            <a:gdLst/>
            <a:ahLst/>
            <a:cxnLst/>
            <a:rect l="l" t="t" r="r" b="b"/>
            <a:pathLst>
              <a:path w="542925" h="514350">
                <a:moveTo>
                  <a:pt x="270890" y="0"/>
                </a:moveTo>
                <a:lnTo>
                  <a:pt x="229743" y="3810"/>
                </a:lnTo>
                <a:lnTo>
                  <a:pt x="189864" y="12700"/>
                </a:lnTo>
                <a:lnTo>
                  <a:pt x="141477" y="31750"/>
                </a:lnTo>
                <a:lnTo>
                  <a:pt x="98298" y="59689"/>
                </a:lnTo>
                <a:lnTo>
                  <a:pt x="61722" y="93979"/>
                </a:lnTo>
                <a:lnTo>
                  <a:pt x="32385" y="135889"/>
                </a:lnTo>
                <a:lnTo>
                  <a:pt x="12064" y="181610"/>
                </a:lnTo>
                <a:lnTo>
                  <a:pt x="1270" y="232410"/>
                </a:lnTo>
                <a:lnTo>
                  <a:pt x="0" y="259079"/>
                </a:lnTo>
                <a:lnTo>
                  <a:pt x="253" y="271779"/>
                </a:lnTo>
                <a:lnTo>
                  <a:pt x="5587" y="309879"/>
                </a:lnTo>
                <a:lnTo>
                  <a:pt x="22098" y="359410"/>
                </a:lnTo>
                <a:lnTo>
                  <a:pt x="47371" y="402589"/>
                </a:lnTo>
                <a:lnTo>
                  <a:pt x="80899" y="440689"/>
                </a:lnTo>
                <a:lnTo>
                  <a:pt x="121285" y="472439"/>
                </a:lnTo>
                <a:lnTo>
                  <a:pt x="167386" y="495300"/>
                </a:lnTo>
                <a:lnTo>
                  <a:pt x="217677" y="509270"/>
                </a:lnTo>
                <a:lnTo>
                  <a:pt x="258190" y="514350"/>
                </a:lnTo>
                <a:lnTo>
                  <a:pt x="286003" y="514350"/>
                </a:lnTo>
                <a:lnTo>
                  <a:pt x="313054" y="511810"/>
                </a:lnTo>
                <a:lnTo>
                  <a:pt x="327025" y="509270"/>
                </a:lnTo>
                <a:lnTo>
                  <a:pt x="352933" y="502920"/>
                </a:lnTo>
                <a:lnTo>
                  <a:pt x="367084" y="497839"/>
                </a:lnTo>
                <a:lnTo>
                  <a:pt x="258572" y="497839"/>
                </a:lnTo>
                <a:lnTo>
                  <a:pt x="233045" y="495300"/>
                </a:lnTo>
                <a:lnTo>
                  <a:pt x="172847" y="478789"/>
                </a:lnTo>
                <a:lnTo>
                  <a:pt x="129666" y="457200"/>
                </a:lnTo>
                <a:lnTo>
                  <a:pt x="91948" y="427989"/>
                </a:lnTo>
                <a:lnTo>
                  <a:pt x="60706" y="392429"/>
                </a:lnTo>
                <a:lnTo>
                  <a:pt x="37084" y="351789"/>
                </a:lnTo>
                <a:lnTo>
                  <a:pt x="22098" y="306070"/>
                </a:lnTo>
                <a:lnTo>
                  <a:pt x="16916" y="259079"/>
                </a:lnTo>
                <a:lnTo>
                  <a:pt x="16919" y="256539"/>
                </a:lnTo>
                <a:lnTo>
                  <a:pt x="22098" y="209550"/>
                </a:lnTo>
                <a:lnTo>
                  <a:pt x="36829" y="165100"/>
                </a:lnTo>
                <a:lnTo>
                  <a:pt x="60198" y="123189"/>
                </a:lnTo>
                <a:lnTo>
                  <a:pt x="91312" y="87629"/>
                </a:lnTo>
                <a:lnTo>
                  <a:pt x="128904" y="58420"/>
                </a:lnTo>
                <a:lnTo>
                  <a:pt x="172085" y="36829"/>
                </a:lnTo>
                <a:lnTo>
                  <a:pt x="232537" y="20320"/>
                </a:lnTo>
                <a:lnTo>
                  <a:pt x="258190" y="17779"/>
                </a:lnTo>
                <a:lnTo>
                  <a:pt x="368426" y="17779"/>
                </a:lnTo>
                <a:lnTo>
                  <a:pt x="350647" y="11429"/>
                </a:lnTo>
                <a:lnTo>
                  <a:pt x="325247" y="5079"/>
                </a:lnTo>
                <a:lnTo>
                  <a:pt x="311785" y="3810"/>
                </a:lnTo>
                <a:lnTo>
                  <a:pt x="298576" y="1270"/>
                </a:lnTo>
                <a:lnTo>
                  <a:pt x="284734" y="1270"/>
                </a:lnTo>
                <a:lnTo>
                  <a:pt x="270890" y="0"/>
                </a:lnTo>
                <a:close/>
              </a:path>
              <a:path w="542925" h="514350">
                <a:moveTo>
                  <a:pt x="368426" y="17779"/>
                </a:moveTo>
                <a:lnTo>
                  <a:pt x="284352" y="17779"/>
                </a:lnTo>
                <a:lnTo>
                  <a:pt x="322452" y="21589"/>
                </a:lnTo>
                <a:lnTo>
                  <a:pt x="346583" y="27939"/>
                </a:lnTo>
                <a:lnTo>
                  <a:pt x="392175" y="45720"/>
                </a:lnTo>
                <a:lnTo>
                  <a:pt x="432815" y="72389"/>
                </a:lnTo>
                <a:lnTo>
                  <a:pt x="467360" y="104139"/>
                </a:lnTo>
                <a:lnTo>
                  <a:pt x="494919" y="142239"/>
                </a:lnTo>
                <a:lnTo>
                  <a:pt x="514350" y="185420"/>
                </a:lnTo>
                <a:lnTo>
                  <a:pt x="524510" y="233679"/>
                </a:lnTo>
                <a:lnTo>
                  <a:pt x="525878" y="259079"/>
                </a:lnTo>
                <a:lnTo>
                  <a:pt x="525652" y="269239"/>
                </a:lnTo>
                <a:lnTo>
                  <a:pt x="518033" y="317500"/>
                </a:lnTo>
                <a:lnTo>
                  <a:pt x="495300" y="372110"/>
                </a:lnTo>
                <a:lnTo>
                  <a:pt x="467868" y="410210"/>
                </a:lnTo>
                <a:lnTo>
                  <a:pt x="433450" y="443229"/>
                </a:lnTo>
                <a:lnTo>
                  <a:pt x="392938" y="468629"/>
                </a:lnTo>
                <a:lnTo>
                  <a:pt x="347345" y="487679"/>
                </a:lnTo>
                <a:lnTo>
                  <a:pt x="284734" y="497839"/>
                </a:lnTo>
                <a:lnTo>
                  <a:pt x="367084" y="497839"/>
                </a:lnTo>
                <a:lnTo>
                  <a:pt x="423672" y="471170"/>
                </a:lnTo>
                <a:lnTo>
                  <a:pt x="463803" y="439420"/>
                </a:lnTo>
                <a:lnTo>
                  <a:pt x="496824" y="401320"/>
                </a:lnTo>
                <a:lnTo>
                  <a:pt x="521843" y="356870"/>
                </a:lnTo>
                <a:lnTo>
                  <a:pt x="537463" y="308610"/>
                </a:lnTo>
                <a:lnTo>
                  <a:pt x="542544" y="270510"/>
                </a:lnTo>
                <a:lnTo>
                  <a:pt x="542925" y="256539"/>
                </a:lnTo>
                <a:lnTo>
                  <a:pt x="542416" y="243839"/>
                </a:lnTo>
                <a:lnTo>
                  <a:pt x="537083" y="204470"/>
                </a:lnTo>
                <a:lnTo>
                  <a:pt x="520826" y="156210"/>
                </a:lnTo>
                <a:lnTo>
                  <a:pt x="495300" y="113029"/>
                </a:lnTo>
                <a:lnTo>
                  <a:pt x="462025" y="74929"/>
                </a:lnTo>
                <a:lnTo>
                  <a:pt x="421639" y="43179"/>
                </a:lnTo>
                <a:lnTo>
                  <a:pt x="375538" y="20320"/>
                </a:lnTo>
                <a:lnTo>
                  <a:pt x="368426" y="17779"/>
                </a:lnTo>
                <a:close/>
              </a:path>
              <a:path w="542925" h="514350">
                <a:moveTo>
                  <a:pt x="283972" y="34289"/>
                </a:moveTo>
                <a:lnTo>
                  <a:pt x="259461" y="34289"/>
                </a:lnTo>
                <a:lnTo>
                  <a:pt x="235331" y="36829"/>
                </a:lnTo>
                <a:lnTo>
                  <a:pt x="179197" y="52070"/>
                </a:lnTo>
                <a:lnTo>
                  <a:pt x="138684" y="72389"/>
                </a:lnTo>
                <a:lnTo>
                  <a:pt x="103504" y="100329"/>
                </a:lnTo>
                <a:lnTo>
                  <a:pt x="74422" y="132079"/>
                </a:lnTo>
                <a:lnTo>
                  <a:pt x="52577" y="170179"/>
                </a:lnTo>
                <a:lnTo>
                  <a:pt x="38735" y="212089"/>
                </a:lnTo>
                <a:lnTo>
                  <a:pt x="33810" y="256539"/>
                </a:lnTo>
                <a:lnTo>
                  <a:pt x="33810" y="259079"/>
                </a:lnTo>
                <a:lnTo>
                  <a:pt x="38481" y="302260"/>
                </a:lnTo>
                <a:lnTo>
                  <a:pt x="52197" y="344170"/>
                </a:lnTo>
                <a:lnTo>
                  <a:pt x="73913" y="382270"/>
                </a:lnTo>
                <a:lnTo>
                  <a:pt x="102997" y="415289"/>
                </a:lnTo>
                <a:lnTo>
                  <a:pt x="138049" y="443229"/>
                </a:lnTo>
                <a:lnTo>
                  <a:pt x="178435" y="463550"/>
                </a:lnTo>
                <a:lnTo>
                  <a:pt x="234950" y="478789"/>
                </a:lnTo>
                <a:lnTo>
                  <a:pt x="258952" y="481329"/>
                </a:lnTo>
                <a:lnTo>
                  <a:pt x="283463" y="481329"/>
                </a:lnTo>
                <a:lnTo>
                  <a:pt x="307466" y="478789"/>
                </a:lnTo>
                <a:lnTo>
                  <a:pt x="341884" y="471170"/>
                </a:lnTo>
                <a:lnTo>
                  <a:pt x="363727" y="463550"/>
                </a:lnTo>
                <a:lnTo>
                  <a:pt x="248285" y="463550"/>
                </a:lnTo>
                <a:lnTo>
                  <a:pt x="236982" y="462279"/>
                </a:lnTo>
                <a:lnTo>
                  <a:pt x="183896" y="447039"/>
                </a:lnTo>
                <a:lnTo>
                  <a:pt x="146431" y="427989"/>
                </a:lnTo>
                <a:lnTo>
                  <a:pt x="114046" y="402589"/>
                </a:lnTo>
                <a:lnTo>
                  <a:pt x="87249" y="372110"/>
                </a:lnTo>
                <a:lnTo>
                  <a:pt x="67310" y="336550"/>
                </a:lnTo>
                <a:lnTo>
                  <a:pt x="54990" y="298450"/>
                </a:lnTo>
                <a:lnTo>
                  <a:pt x="50673" y="256539"/>
                </a:lnTo>
                <a:lnTo>
                  <a:pt x="51053" y="246379"/>
                </a:lnTo>
                <a:lnTo>
                  <a:pt x="57785" y="205739"/>
                </a:lnTo>
                <a:lnTo>
                  <a:pt x="77724" y="158750"/>
                </a:lnTo>
                <a:lnTo>
                  <a:pt x="101346" y="125729"/>
                </a:lnTo>
                <a:lnTo>
                  <a:pt x="131445" y="97789"/>
                </a:lnTo>
                <a:lnTo>
                  <a:pt x="166750" y="76200"/>
                </a:lnTo>
                <a:lnTo>
                  <a:pt x="206501" y="59689"/>
                </a:lnTo>
                <a:lnTo>
                  <a:pt x="227837" y="55879"/>
                </a:lnTo>
                <a:lnTo>
                  <a:pt x="238125" y="53339"/>
                </a:lnTo>
                <a:lnTo>
                  <a:pt x="249174" y="52070"/>
                </a:lnTo>
                <a:lnTo>
                  <a:pt x="260731" y="52070"/>
                </a:lnTo>
                <a:lnTo>
                  <a:pt x="272034" y="50800"/>
                </a:lnTo>
                <a:lnTo>
                  <a:pt x="360849" y="50800"/>
                </a:lnTo>
                <a:lnTo>
                  <a:pt x="342646" y="44450"/>
                </a:lnTo>
                <a:lnTo>
                  <a:pt x="307975" y="36829"/>
                </a:lnTo>
                <a:lnTo>
                  <a:pt x="283972" y="34289"/>
                </a:lnTo>
                <a:close/>
              </a:path>
              <a:path w="542925" h="514350">
                <a:moveTo>
                  <a:pt x="360849" y="50800"/>
                </a:moveTo>
                <a:lnTo>
                  <a:pt x="272034" y="50800"/>
                </a:lnTo>
                <a:lnTo>
                  <a:pt x="283590" y="52070"/>
                </a:lnTo>
                <a:lnTo>
                  <a:pt x="294639" y="52070"/>
                </a:lnTo>
                <a:lnTo>
                  <a:pt x="305943" y="53339"/>
                </a:lnTo>
                <a:lnTo>
                  <a:pt x="359028" y="68579"/>
                </a:lnTo>
                <a:lnTo>
                  <a:pt x="396366" y="87629"/>
                </a:lnTo>
                <a:lnTo>
                  <a:pt x="429006" y="113029"/>
                </a:lnTo>
                <a:lnTo>
                  <a:pt x="455675" y="143510"/>
                </a:lnTo>
                <a:lnTo>
                  <a:pt x="475488" y="179070"/>
                </a:lnTo>
                <a:lnTo>
                  <a:pt x="487807" y="217170"/>
                </a:lnTo>
                <a:lnTo>
                  <a:pt x="492125" y="259079"/>
                </a:lnTo>
                <a:lnTo>
                  <a:pt x="491871" y="269239"/>
                </a:lnTo>
                <a:lnTo>
                  <a:pt x="485139" y="309879"/>
                </a:lnTo>
                <a:lnTo>
                  <a:pt x="465200" y="356870"/>
                </a:lnTo>
                <a:lnTo>
                  <a:pt x="441325" y="389889"/>
                </a:lnTo>
                <a:lnTo>
                  <a:pt x="411479" y="417829"/>
                </a:lnTo>
                <a:lnTo>
                  <a:pt x="376174" y="439420"/>
                </a:lnTo>
                <a:lnTo>
                  <a:pt x="336296" y="454660"/>
                </a:lnTo>
                <a:lnTo>
                  <a:pt x="314960" y="459739"/>
                </a:lnTo>
                <a:lnTo>
                  <a:pt x="304800" y="462279"/>
                </a:lnTo>
                <a:lnTo>
                  <a:pt x="293624" y="463550"/>
                </a:lnTo>
                <a:lnTo>
                  <a:pt x="363727" y="463550"/>
                </a:lnTo>
                <a:lnTo>
                  <a:pt x="404113" y="443229"/>
                </a:lnTo>
                <a:lnTo>
                  <a:pt x="439420" y="415289"/>
                </a:lnTo>
                <a:lnTo>
                  <a:pt x="468375" y="382270"/>
                </a:lnTo>
                <a:lnTo>
                  <a:pt x="490220" y="345439"/>
                </a:lnTo>
                <a:lnTo>
                  <a:pt x="504189" y="303529"/>
                </a:lnTo>
                <a:lnTo>
                  <a:pt x="508987" y="259079"/>
                </a:lnTo>
                <a:lnTo>
                  <a:pt x="508973" y="256539"/>
                </a:lnTo>
                <a:lnTo>
                  <a:pt x="504189" y="213360"/>
                </a:lnTo>
                <a:lnTo>
                  <a:pt x="490600" y="171450"/>
                </a:lnTo>
                <a:lnTo>
                  <a:pt x="468884" y="133350"/>
                </a:lnTo>
                <a:lnTo>
                  <a:pt x="439927" y="100329"/>
                </a:lnTo>
                <a:lnTo>
                  <a:pt x="404749" y="72389"/>
                </a:lnTo>
                <a:lnTo>
                  <a:pt x="364489" y="52070"/>
                </a:lnTo>
                <a:lnTo>
                  <a:pt x="360849" y="50800"/>
                </a:lnTo>
                <a:close/>
              </a:path>
            </a:pathLst>
          </a:custGeom>
          <a:solidFill>
            <a:srgbClr val="7A97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939288" y="439147"/>
            <a:ext cx="4366895" cy="508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spc="-25">
                <a:solidFill>
                  <a:srgbClr val="7A9799"/>
                </a:solidFill>
                <a:latin typeface="Times New Roman"/>
                <a:cs typeface="Times New Roman"/>
              </a:rPr>
              <a:t>Sim</a:t>
            </a:r>
            <a:r>
              <a:rPr dirty="0" sz="3800" spc="-30">
                <a:solidFill>
                  <a:srgbClr val="7A9799"/>
                </a:solidFill>
                <a:latin typeface="Times New Roman"/>
                <a:cs typeface="Times New Roman"/>
              </a:rPr>
              <a:t>é</a:t>
            </a:r>
            <a:r>
              <a:rPr dirty="0" sz="3800" spc="-20">
                <a:solidFill>
                  <a:srgbClr val="7A9799"/>
                </a:solidFill>
                <a:latin typeface="Times New Roman"/>
                <a:cs typeface="Times New Roman"/>
              </a:rPr>
              <a:t>on</a:t>
            </a:r>
            <a:r>
              <a:rPr dirty="0" sz="3800" spc="-5">
                <a:solidFill>
                  <a:srgbClr val="7A9799"/>
                </a:solidFill>
                <a:latin typeface="Times New Roman"/>
                <a:cs typeface="Times New Roman"/>
              </a:rPr>
              <a:t> </a:t>
            </a:r>
            <a:r>
              <a:rPr dirty="0" sz="3800" spc="-20">
                <a:solidFill>
                  <a:srgbClr val="7A9799"/>
                </a:solidFill>
                <a:latin typeface="Times New Roman"/>
                <a:cs typeface="Times New Roman"/>
              </a:rPr>
              <a:t>Denis</a:t>
            </a:r>
            <a:r>
              <a:rPr dirty="0" sz="3800" spc="-5">
                <a:solidFill>
                  <a:srgbClr val="7A9799"/>
                </a:solidFill>
                <a:latin typeface="Times New Roman"/>
                <a:cs typeface="Times New Roman"/>
              </a:rPr>
              <a:t> </a:t>
            </a:r>
            <a:r>
              <a:rPr dirty="0" sz="3800" spc="-20">
                <a:solidFill>
                  <a:srgbClr val="7A9799"/>
                </a:solidFill>
                <a:latin typeface="Times New Roman"/>
                <a:cs typeface="Times New Roman"/>
              </a:rPr>
              <a:t>Poisson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8818" y="1913572"/>
            <a:ext cx="4691380" cy="4613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5755" marR="5080" indent="-313055">
              <a:lnSpc>
                <a:spcPts val="3350"/>
              </a:lnSpc>
              <a:buClr>
                <a:srgbClr val="D16248"/>
              </a:buClr>
              <a:buSzPct val="83870"/>
              <a:buFont typeface="Wingdings 2"/>
              <a:buChar char=""/>
              <a:tabLst>
                <a:tab pos="326390" algn="l"/>
              </a:tabLst>
            </a:pPr>
            <a:r>
              <a:rPr dirty="0" sz="3100">
                <a:latin typeface="Calibri"/>
                <a:cs typeface="Calibri"/>
              </a:rPr>
              <a:t>Born:</a:t>
            </a:r>
            <a:r>
              <a:rPr dirty="0" sz="3100" spc="-20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6/21/1781</a:t>
            </a:r>
            <a:r>
              <a:rPr dirty="0" sz="3100" spc="-5">
                <a:latin typeface="Calibri"/>
                <a:cs typeface="Calibri"/>
              </a:rPr>
              <a:t>-</a:t>
            </a:r>
            <a:r>
              <a:rPr dirty="0" sz="3100">
                <a:latin typeface="Calibri"/>
                <a:cs typeface="Calibri"/>
              </a:rPr>
              <a:t>Pithivie</a:t>
            </a:r>
            <a:r>
              <a:rPr dirty="0" sz="3100" spc="-60">
                <a:latin typeface="Calibri"/>
                <a:cs typeface="Calibri"/>
              </a:rPr>
              <a:t>r</a:t>
            </a:r>
            <a:r>
              <a:rPr dirty="0" sz="3100" spc="-5">
                <a:latin typeface="Calibri"/>
                <a:cs typeface="Calibri"/>
              </a:rPr>
              <a:t>s,</a:t>
            </a:r>
            <a:r>
              <a:rPr dirty="0" sz="3100" spc="-5">
                <a:latin typeface="Calibri"/>
                <a:cs typeface="Calibri"/>
              </a:rPr>
              <a:t> F</a:t>
            </a:r>
            <a:r>
              <a:rPr dirty="0" sz="3100" spc="-65">
                <a:latin typeface="Calibri"/>
                <a:cs typeface="Calibri"/>
              </a:rPr>
              <a:t>r</a:t>
            </a:r>
            <a:r>
              <a:rPr dirty="0" sz="3100">
                <a:latin typeface="Calibri"/>
                <a:cs typeface="Calibri"/>
              </a:rPr>
              <a:t>ance</a:t>
            </a:r>
            <a:endParaRPr sz="3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"/>
              </a:spcBef>
              <a:buClr>
                <a:srgbClr val="D16248"/>
              </a:buClr>
              <a:buFont typeface="Wingdings 2"/>
              <a:buChar char=""/>
            </a:pPr>
            <a:endParaRPr sz="4200">
              <a:latin typeface="Times New Roman"/>
              <a:cs typeface="Times New Roman"/>
            </a:endParaRPr>
          </a:p>
          <a:p>
            <a:pPr marL="325755" marR="396875" indent="-313690">
              <a:lnSpc>
                <a:spcPts val="3350"/>
              </a:lnSpc>
              <a:tabLst>
                <a:tab pos="325755" algn="l"/>
              </a:tabLst>
            </a:pPr>
            <a:r>
              <a:rPr dirty="0" sz="2600" spc="10">
                <a:solidFill>
                  <a:srgbClr val="D16248"/>
                </a:solidFill>
                <a:latin typeface="Wingdings 2"/>
                <a:cs typeface="Wingdings 2"/>
              </a:rPr>
              <a:t></a:t>
            </a:r>
            <a:r>
              <a:rPr dirty="0" sz="2600" spc="10">
                <a:solidFill>
                  <a:srgbClr val="D16248"/>
                </a:solidFill>
                <a:latin typeface="Times New Roman"/>
                <a:cs typeface="Times New Roman"/>
              </a:rPr>
              <a:t>	</a:t>
            </a:r>
            <a:r>
              <a:rPr dirty="0" sz="3100" spc="-5">
                <a:latin typeface="Calibri"/>
                <a:cs typeface="Calibri"/>
              </a:rPr>
              <a:t>Died</a:t>
            </a:r>
            <a:r>
              <a:rPr dirty="0" sz="3100">
                <a:latin typeface="Calibri"/>
                <a:cs typeface="Calibri"/>
              </a:rPr>
              <a:t>:</a:t>
            </a:r>
            <a:r>
              <a:rPr dirty="0" sz="3100" spc="-5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4/25/184</a:t>
            </a:r>
            <a:r>
              <a:rPr dirty="0" sz="3100" spc="-5">
                <a:latin typeface="Calibri"/>
                <a:cs typeface="Calibri"/>
              </a:rPr>
              <a:t>0-Sceau</a:t>
            </a:r>
            <a:r>
              <a:rPr dirty="0" sz="3100" spc="10">
                <a:latin typeface="Calibri"/>
                <a:cs typeface="Calibri"/>
              </a:rPr>
              <a:t>x</a:t>
            </a:r>
            <a:r>
              <a:rPr dirty="0" sz="3100" spc="-10">
                <a:latin typeface="Calibri"/>
                <a:cs typeface="Calibri"/>
              </a:rPr>
              <a:t>,</a:t>
            </a:r>
            <a:r>
              <a:rPr dirty="0" sz="3100" spc="-10">
                <a:latin typeface="Calibri"/>
                <a:cs typeface="Calibri"/>
              </a:rPr>
              <a:t> </a:t>
            </a:r>
            <a:r>
              <a:rPr dirty="0" sz="3100" spc="-5">
                <a:latin typeface="Calibri"/>
                <a:cs typeface="Calibri"/>
              </a:rPr>
              <a:t>F</a:t>
            </a:r>
            <a:r>
              <a:rPr dirty="0" sz="3100" spc="-65">
                <a:latin typeface="Calibri"/>
                <a:cs typeface="Calibri"/>
              </a:rPr>
              <a:t>r</a:t>
            </a:r>
            <a:r>
              <a:rPr dirty="0" sz="3100">
                <a:latin typeface="Calibri"/>
                <a:cs typeface="Calibri"/>
              </a:rPr>
              <a:t>ance</a:t>
            </a:r>
            <a:endParaRPr sz="3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4200">
              <a:latin typeface="Times New Roman"/>
              <a:cs typeface="Times New Roman"/>
            </a:endParaRPr>
          </a:p>
          <a:p>
            <a:pPr marL="325755" marR="379730" indent="-313055">
              <a:lnSpc>
                <a:spcPts val="3350"/>
              </a:lnSpc>
              <a:buClr>
                <a:srgbClr val="D16248"/>
              </a:buClr>
              <a:buSzPct val="83870"/>
              <a:buFont typeface="Wingdings 2"/>
              <a:buChar char=""/>
              <a:tabLst>
                <a:tab pos="326390" algn="l"/>
              </a:tabLst>
            </a:pPr>
            <a:r>
              <a:rPr dirty="0" sz="3100">
                <a:latin typeface="Calibri"/>
                <a:cs typeface="Calibri"/>
              </a:rPr>
              <a:t>“Li</a:t>
            </a:r>
            <a:r>
              <a:rPr dirty="0" sz="3100" spc="-80">
                <a:latin typeface="Calibri"/>
                <a:cs typeface="Calibri"/>
              </a:rPr>
              <a:t>f</a:t>
            </a:r>
            <a:r>
              <a:rPr dirty="0" sz="3100">
                <a:latin typeface="Calibri"/>
                <a:cs typeface="Calibri"/>
              </a:rPr>
              <a:t>e is </a:t>
            </a:r>
            <a:r>
              <a:rPr dirty="0" sz="3100" spc="-35">
                <a:latin typeface="Calibri"/>
                <a:cs typeface="Calibri"/>
              </a:rPr>
              <a:t>g</a:t>
            </a:r>
            <a:r>
              <a:rPr dirty="0" sz="3100">
                <a:latin typeface="Calibri"/>
                <a:cs typeface="Calibri"/>
              </a:rPr>
              <a:t>ood</a:t>
            </a:r>
            <a:r>
              <a:rPr dirty="0" sz="3100" spc="5">
                <a:latin typeface="Calibri"/>
                <a:cs typeface="Calibri"/>
              </a:rPr>
              <a:t> </a:t>
            </a:r>
            <a:r>
              <a:rPr dirty="0" sz="3100" spc="-65">
                <a:latin typeface="Calibri"/>
                <a:cs typeface="Calibri"/>
              </a:rPr>
              <a:t>f</a:t>
            </a:r>
            <a:r>
              <a:rPr dirty="0" sz="3100">
                <a:latin typeface="Calibri"/>
                <a:cs typeface="Calibri"/>
              </a:rPr>
              <a:t>or only</a:t>
            </a:r>
            <a:r>
              <a:rPr dirty="0" sz="3100" spc="-15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t</a:t>
            </a:r>
            <a:r>
              <a:rPr dirty="0" sz="3100" spc="-30">
                <a:latin typeface="Calibri"/>
                <a:cs typeface="Calibri"/>
              </a:rPr>
              <a:t>w</a:t>
            </a:r>
            <a:r>
              <a:rPr dirty="0" sz="3100">
                <a:latin typeface="Calibri"/>
                <a:cs typeface="Calibri"/>
              </a:rPr>
              <a:t>o</a:t>
            </a:r>
            <a:r>
              <a:rPr dirty="0" sz="3100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things:</a:t>
            </a:r>
            <a:endParaRPr sz="3100">
              <a:latin typeface="Calibri"/>
              <a:cs typeface="Calibri"/>
            </a:endParaRPr>
          </a:p>
          <a:p>
            <a:pPr lvl="1" marL="638175" indent="-313055">
              <a:lnSpc>
                <a:spcPct val="100000"/>
              </a:lnSpc>
              <a:spcBef>
                <a:spcPts val="285"/>
              </a:spcBef>
              <a:buClr>
                <a:srgbClr val="CCB400"/>
              </a:buClr>
              <a:buSzPct val="70000"/>
              <a:buFont typeface="Wingdings"/>
              <a:buChar char=""/>
              <a:tabLst>
                <a:tab pos="638810" algn="l"/>
                <a:tab pos="3989070" algn="l"/>
              </a:tabLst>
            </a:pPr>
            <a:r>
              <a:rPr dirty="0" sz="2500" spc="-5">
                <a:solidFill>
                  <a:srgbClr val="636B85"/>
                </a:solidFill>
                <a:latin typeface="Calibri"/>
                <a:cs typeface="Calibri"/>
              </a:rPr>
              <a:t>dis</a:t>
            </a:r>
            <a:r>
              <a:rPr dirty="0" sz="2500" spc="-25">
                <a:solidFill>
                  <a:srgbClr val="636B85"/>
                </a:solidFill>
                <a:latin typeface="Calibri"/>
                <a:cs typeface="Calibri"/>
              </a:rPr>
              <a:t>c</a:t>
            </a:r>
            <a:r>
              <a:rPr dirty="0" sz="2500" spc="-15">
                <a:solidFill>
                  <a:srgbClr val="636B85"/>
                </a:solidFill>
                <a:latin typeface="Calibri"/>
                <a:cs typeface="Calibri"/>
              </a:rPr>
              <a:t>o</a:t>
            </a:r>
            <a:r>
              <a:rPr dirty="0" sz="2500" spc="-30">
                <a:solidFill>
                  <a:srgbClr val="636B85"/>
                </a:solidFill>
                <a:latin typeface="Calibri"/>
                <a:cs typeface="Calibri"/>
              </a:rPr>
              <a:t>v</a:t>
            </a:r>
            <a:r>
              <a:rPr dirty="0" sz="2500">
                <a:solidFill>
                  <a:srgbClr val="636B85"/>
                </a:solidFill>
                <a:latin typeface="Calibri"/>
                <a:cs typeface="Calibri"/>
              </a:rPr>
              <a:t>ering</a:t>
            </a:r>
            <a:r>
              <a:rPr dirty="0" sz="2500" spc="-10">
                <a:solidFill>
                  <a:srgbClr val="636B85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636B85"/>
                </a:solidFill>
                <a:latin typeface="Calibri"/>
                <a:cs typeface="Calibri"/>
              </a:rPr>
              <a:t>m</a:t>
            </a:r>
            <a:r>
              <a:rPr dirty="0" sz="2500" spc="-25">
                <a:solidFill>
                  <a:srgbClr val="636B85"/>
                </a:solidFill>
                <a:latin typeface="Calibri"/>
                <a:cs typeface="Calibri"/>
              </a:rPr>
              <a:t>a</a:t>
            </a:r>
            <a:r>
              <a:rPr dirty="0" sz="2500">
                <a:solidFill>
                  <a:srgbClr val="636B85"/>
                </a:solidFill>
                <a:latin typeface="Calibri"/>
                <a:cs typeface="Calibri"/>
              </a:rPr>
              <a:t>them</a:t>
            </a:r>
            <a:r>
              <a:rPr dirty="0" sz="2500" spc="-25">
                <a:solidFill>
                  <a:srgbClr val="636B85"/>
                </a:solidFill>
                <a:latin typeface="Calibri"/>
                <a:cs typeface="Calibri"/>
              </a:rPr>
              <a:t>a</a:t>
            </a:r>
            <a:r>
              <a:rPr dirty="0" sz="2500">
                <a:solidFill>
                  <a:srgbClr val="636B85"/>
                </a:solidFill>
                <a:latin typeface="Calibri"/>
                <a:cs typeface="Calibri"/>
              </a:rPr>
              <a:t>tics	</a:t>
            </a:r>
            <a:r>
              <a:rPr dirty="0" sz="2500">
                <a:solidFill>
                  <a:srgbClr val="636B85"/>
                </a:solidFill>
                <a:latin typeface="Calibri"/>
                <a:cs typeface="Calibri"/>
              </a:rPr>
              <a:t>and</a:t>
            </a:r>
            <a:endParaRPr sz="2500">
              <a:latin typeface="Calibri"/>
              <a:cs typeface="Calibri"/>
            </a:endParaRPr>
          </a:p>
          <a:p>
            <a:pPr lvl="1" marL="638175" indent="-313055">
              <a:lnSpc>
                <a:spcPct val="100000"/>
              </a:lnSpc>
              <a:spcBef>
                <a:spcPts val="300"/>
              </a:spcBef>
              <a:buClr>
                <a:srgbClr val="CCB400"/>
              </a:buClr>
              <a:buSzPct val="70000"/>
              <a:buFont typeface="Wingdings"/>
              <a:buChar char=""/>
              <a:tabLst>
                <a:tab pos="638810" algn="l"/>
              </a:tabLst>
            </a:pPr>
            <a:r>
              <a:rPr dirty="0" sz="2500" spc="-30">
                <a:solidFill>
                  <a:srgbClr val="636B85"/>
                </a:solidFill>
                <a:latin typeface="Calibri"/>
                <a:cs typeface="Calibri"/>
              </a:rPr>
              <a:t>t</a:t>
            </a:r>
            <a:r>
              <a:rPr dirty="0" sz="2500">
                <a:solidFill>
                  <a:srgbClr val="636B85"/>
                </a:solidFill>
                <a:latin typeface="Calibri"/>
                <a:cs typeface="Calibri"/>
              </a:rPr>
              <a:t>eaching</a:t>
            </a:r>
            <a:r>
              <a:rPr dirty="0" sz="2500" spc="-15">
                <a:solidFill>
                  <a:srgbClr val="636B85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636B85"/>
                </a:solidFill>
                <a:latin typeface="Calibri"/>
                <a:cs typeface="Calibri"/>
              </a:rPr>
              <a:t>m</a:t>
            </a:r>
            <a:r>
              <a:rPr dirty="0" sz="2500" spc="-25">
                <a:solidFill>
                  <a:srgbClr val="636B85"/>
                </a:solidFill>
                <a:latin typeface="Calibri"/>
                <a:cs typeface="Calibri"/>
              </a:rPr>
              <a:t>a</a:t>
            </a:r>
            <a:r>
              <a:rPr dirty="0" sz="2500">
                <a:solidFill>
                  <a:srgbClr val="636B85"/>
                </a:solidFill>
                <a:latin typeface="Calibri"/>
                <a:cs typeface="Calibri"/>
              </a:rPr>
              <a:t>them</a:t>
            </a:r>
            <a:r>
              <a:rPr dirty="0" sz="2500" spc="-25">
                <a:solidFill>
                  <a:srgbClr val="636B85"/>
                </a:solidFill>
                <a:latin typeface="Calibri"/>
                <a:cs typeface="Calibri"/>
              </a:rPr>
              <a:t>a</a:t>
            </a:r>
            <a:r>
              <a:rPr dirty="0" sz="2500">
                <a:solidFill>
                  <a:srgbClr val="636B85"/>
                </a:solidFill>
                <a:latin typeface="Calibri"/>
                <a:cs typeface="Calibri"/>
              </a:rPr>
              <a:t>tics</a:t>
            </a:r>
            <a:r>
              <a:rPr dirty="0" sz="2500" spc="-190" i="1">
                <a:solidFill>
                  <a:srgbClr val="636B85"/>
                </a:solidFill>
                <a:latin typeface="Calibri"/>
                <a:cs typeface="Calibri"/>
              </a:rPr>
              <a:t>.</a:t>
            </a:r>
            <a:r>
              <a:rPr dirty="0" sz="2500" i="1">
                <a:solidFill>
                  <a:srgbClr val="636B85"/>
                </a:solidFill>
                <a:latin typeface="Calibri"/>
                <a:cs typeface="Calibri"/>
              </a:rPr>
              <a:t>”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84901" y="2366962"/>
            <a:ext cx="3956050" cy="453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18429" y="7105396"/>
            <a:ext cx="25717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425" y="1330261"/>
            <a:ext cx="9356725" cy="52562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619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3000">
                <a:solidFill>
                  <a:srgbClr val="000000"/>
                </a:solidFill>
              </a:rPr>
              <a:t>A</a:t>
            </a:r>
            <a:r>
              <a:rPr dirty="0" sz="3000" spc="-170">
                <a:solidFill>
                  <a:srgbClr val="000000"/>
                </a:solidFill>
              </a:rPr>
              <a:t> </a:t>
            </a:r>
            <a:r>
              <a:rPr dirty="0" sz="3000">
                <a:solidFill>
                  <a:srgbClr val="000000"/>
                </a:solidFill>
              </a:rPr>
              <a:t>Single Se</a:t>
            </a:r>
            <a:r>
              <a:rPr dirty="0" sz="3000" spc="-10">
                <a:solidFill>
                  <a:srgbClr val="000000"/>
                </a:solidFill>
              </a:rPr>
              <a:t>r</a:t>
            </a:r>
            <a:r>
              <a:rPr dirty="0" sz="3000">
                <a:solidFill>
                  <a:srgbClr val="000000"/>
                </a:solidFill>
              </a:rPr>
              <a:t>ver</a:t>
            </a:r>
            <a:r>
              <a:rPr dirty="0" sz="3000" spc="-45">
                <a:solidFill>
                  <a:srgbClr val="000000"/>
                </a:solidFill>
              </a:rPr>
              <a:t> </a:t>
            </a:r>
            <a:r>
              <a:rPr dirty="0" sz="3000">
                <a:solidFill>
                  <a:srgbClr val="000000"/>
                </a:solidFill>
              </a:rPr>
              <a:t>Queue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>
                <a:solidFill>
                  <a:srgbClr val="000000"/>
                </a:solidFill>
              </a:rPr>
              <a:t>Definition</a:t>
            </a:r>
            <a:r>
              <a:rPr dirty="0" sz="2950" spc="-10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1: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Poisson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P</a:t>
            </a:r>
            <a:r>
              <a:rPr dirty="0" sz="2950" spc="-55">
                <a:solidFill>
                  <a:srgbClr val="000000"/>
                </a:solidFill>
              </a:rPr>
              <a:t>r</a:t>
            </a:r>
            <a:r>
              <a:rPr dirty="0" sz="2950">
                <a:solidFill>
                  <a:srgbClr val="000000"/>
                </a:solidFill>
              </a:rPr>
              <a:t>ocesses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771651" y="2315291"/>
            <a:ext cx="8456295" cy="1837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1.</a:t>
            </a:r>
            <a:endParaRPr sz="225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639"/>
              </a:spcBef>
            </a:pP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2.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Independe</a:t>
            </a:r>
            <a:r>
              <a:rPr dirty="0" sz="2250" spc="-35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 inc</a:t>
            </a:r>
            <a:r>
              <a:rPr dirty="0" sz="2250" spc="-4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eme</a:t>
            </a:r>
            <a:r>
              <a:rPr dirty="0" sz="2250" spc="-30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ts</a:t>
            </a:r>
            <a:endParaRPr sz="2250">
              <a:latin typeface="Calibri"/>
              <a:cs typeface="Calibri"/>
            </a:endParaRPr>
          </a:p>
          <a:p>
            <a:pPr marL="380365" marR="5080" indent="-368300">
              <a:lnSpc>
                <a:spcPct val="116700"/>
              </a:lnSpc>
              <a:spcBef>
                <a:spcPts val="1230"/>
              </a:spcBef>
              <a:tabLst>
                <a:tab pos="4171950" algn="l"/>
                <a:tab pos="5969000" algn="l"/>
              </a:tabLst>
            </a:pP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3.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Th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numbe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 spc="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o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f </a:t>
            </a:r>
            <a:r>
              <a:rPr dirty="0" sz="2250" spc="-15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250" spc="-30">
                <a:solidFill>
                  <a:srgbClr val="221F1F"/>
                </a:solidFill>
                <a:latin typeface="Calibri"/>
                <a:cs typeface="Calibri"/>
              </a:rPr>
              <a:t>v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250" spc="-25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ts</a:t>
            </a:r>
            <a:r>
              <a:rPr dirty="0" sz="2250" spc="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in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250" spc="-40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y i</a:t>
            </a:r>
            <a:r>
              <a:rPr dirty="0" sz="2250" spc="-25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250" spc="-25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250" spc="2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 spc="-40">
                <a:solidFill>
                  <a:srgbClr val="221F1F"/>
                </a:solidFill>
                <a:latin typeface="Calibri"/>
                <a:cs typeface="Calibri"/>
              </a:rPr>
              <a:t>v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al</a:t>
            </a:r>
            <a:r>
              <a:rPr dirty="0" sz="2250" spc="2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o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f len</a:t>
            </a:r>
            <a:r>
              <a:rPr dirty="0" sz="2250" spc="-45">
                <a:solidFill>
                  <a:srgbClr val="221F1F"/>
                </a:solidFill>
                <a:latin typeface="Calibri"/>
                <a:cs typeface="Calibri"/>
              </a:rPr>
              <a:t>g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th</a:t>
            </a:r>
            <a:r>
              <a:rPr dirty="0" sz="2250" spc="2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i="1">
                <a:solidFill>
                  <a:srgbClr val="221F1F"/>
                </a:solidFill>
                <a:latin typeface="Calibri"/>
                <a:cs typeface="Calibri"/>
              </a:rPr>
              <a:t>t	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is </a:t>
            </a:r>
            <a:r>
              <a:rPr dirty="0" sz="2250" spc="-45">
                <a:solidFill>
                  <a:srgbClr val="221F1F"/>
                </a:solidFill>
                <a:latin typeface="Calibri"/>
                <a:cs typeface="Calibri"/>
              </a:rPr>
              <a:t>P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oisso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250" spc="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di</a:t>
            </a:r>
            <a:r>
              <a:rPr dirty="0" sz="2250" spc="-25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tribu</a:t>
            </a:r>
            <a:r>
              <a:rPr dirty="0" sz="2250" spc="-3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ed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 with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mean</a:t>
            </a:r>
            <a:r>
              <a:rPr dirty="0" sz="2250" spc="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i="1">
                <a:solidFill>
                  <a:srgbClr val="221F1F"/>
                </a:solidFill>
                <a:latin typeface="Calibri"/>
                <a:cs typeface="Calibri"/>
              </a:rPr>
              <a:t>λ</a:t>
            </a:r>
            <a:r>
              <a:rPr dirty="0" sz="2250" spc="-5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.</a:t>
            </a:r>
            <a:r>
              <a:rPr dirty="0" sz="2250" spc="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Th</a:t>
            </a:r>
            <a:r>
              <a:rPr dirty="0" sz="2250" spc="-20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is, </a:t>
            </a:r>
            <a:r>
              <a:rPr dirty="0" sz="2250" spc="-50">
                <a:solidFill>
                  <a:srgbClr val="221F1F"/>
                </a:solidFill>
                <a:latin typeface="Calibri"/>
                <a:cs typeface="Calibri"/>
              </a:rPr>
              <a:t>f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o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r all</a:t>
            </a:r>
            <a:r>
              <a:rPr dirty="0" sz="2250" spc="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i="1">
                <a:solidFill>
                  <a:srgbClr val="221F1F"/>
                </a:solidFill>
                <a:latin typeface="Calibri"/>
                <a:cs typeface="Calibri"/>
              </a:rPr>
              <a:t>s, t	</a:t>
            </a:r>
            <a:r>
              <a:rPr dirty="0" sz="2250" i="1">
                <a:solidFill>
                  <a:srgbClr val="221F1F"/>
                </a:solidFill>
                <a:latin typeface="Calibri"/>
                <a:cs typeface="Calibri"/>
              </a:rPr>
              <a:t>≥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0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3262" y="1277937"/>
            <a:ext cx="8326374" cy="293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3262" y="1706562"/>
            <a:ext cx="1355725" cy="293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98550" y="2332037"/>
            <a:ext cx="1147762" cy="2936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03451" y="4635500"/>
            <a:ext cx="6665849" cy="6445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144008" y="7206996"/>
            <a:ext cx="25717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8058" y="5362575"/>
            <a:ext cx="2663825" cy="427355"/>
          </a:xfrm>
          <a:custGeom>
            <a:avLst/>
            <a:gdLst/>
            <a:ahLst/>
            <a:cxnLst/>
            <a:rect l="l" t="t" r="r" b="b"/>
            <a:pathLst>
              <a:path w="2663825" h="427354">
                <a:moveTo>
                  <a:pt x="2663816" y="0"/>
                </a:moveTo>
                <a:lnTo>
                  <a:pt x="2663183" y="40488"/>
                </a:lnTo>
                <a:lnTo>
                  <a:pt x="2660047" y="96278"/>
                </a:lnTo>
                <a:lnTo>
                  <a:pt x="2654634" y="144052"/>
                </a:lnTo>
                <a:lnTo>
                  <a:pt x="2647339" y="181467"/>
                </a:lnTo>
                <a:lnTo>
                  <a:pt x="2628679" y="215846"/>
                </a:lnTo>
                <a:lnTo>
                  <a:pt x="1367908" y="215899"/>
                </a:lnTo>
                <a:lnTo>
                  <a:pt x="1364478" y="216861"/>
                </a:lnTo>
                <a:lnTo>
                  <a:pt x="1346324" y="258764"/>
                </a:lnTo>
                <a:lnTo>
                  <a:pt x="1339456" y="299040"/>
                </a:lnTo>
                <a:lnTo>
                  <a:pt x="1334579" y="349076"/>
                </a:lnTo>
                <a:lnTo>
                  <a:pt x="1332084" y="406528"/>
                </a:lnTo>
                <a:lnTo>
                  <a:pt x="1331849" y="426922"/>
                </a:lnTo>
                <a:lnTo>
                  <a:pt x="1331681" y="406769"/>
                </a:lnTo>
                <a:lnTo>
                  <a:pt x="1330392" y="367981"/>
                </a:lnTo>
                <a:lnTo>
                  <a:pt x="1326303" y="315078"/>
                </a:lnTo>
                <a:lnTo>
                  <a:pt x="1319990" y="270886"/>
                </a:lnTo>
                <a:lnTo>
                  <a:pt x="1308818" y="230124"/>
                </a:lnTo>
                <a:lnTo>
                  <a:pt x="35932" y="215899"/>
                </a:lnTo>
                <a:lnTo>
                  <a:pt x="32522" y="214938"/>
                </a:lnTo>
                <a:lnTo>
                  <a:pt x="14447" y="173027"/>
                </a:lnTo>
                <a:lnTo>
                  <a:pt x="7595" y="132744"/>
                </a:lnTo>
                <a:lnTo>
                  <a:pt x="2727" y="82701"/>
                </a:lnTo>
                <a:lnTo>
                  <a:pt x="234" y="25240"/>
                </a:lnTo>
                <a:lnTo>
                  <a:pt x="0" y="4843"/>
                </a:lnTo>
              </a:path>
            </a:pathLst>
          </a:custGeom>
          <a:ln w="9524">
            <a:solidFill>
              <a:srgbClr val="D162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689098" y="5937178"/>
            <a:ext cx="6811645" cy="254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dependent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 </a:t>
            </a:r>
            <a:r>
              <a:rPr dirty="0" sz="1800" spc="-10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, independe</a:t>
            </a:r>
            <a:r>
              <a:rPr dirty="0" sz="1800" spc="-5">
                <a:latin typeface="Arial"/>
                <a:cs typeface="Arial"/>
              </a:rPr>
              <a:t>n</a:t>
            </a:r>
            <a:r>
              <a:rPr dirty="0" sz="1800">
                <a:latin typeface="Arial"/>
                <a:cs typeface="Arial"/>
              </a:rPr>
              <a:t>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 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5">
                <a:latin typeface="Wingdings"/>
                <a:cs typeface="Wingdings"/>
              </a:rPr>
              <a:t>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stationary increments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property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6839">
              <a:lnSpc>
                <a:spcPct val="100000"/>
              </a:lnSpc>
            </a:pPr>
            <a:r>
              <a:rPr dirty="0" sz="3600">
                <a:solidFill>
                  <a:srgbClr val="000000"/>
                </a:solidFill>
              </a:rPr>
              <a:t>Definition 2: Poisson P</a:t>
            </a:r>
            <a:r>
              <a:rPr dirty="0" sz="3600" spc="-70">
                <a:solidFill>
                  <a:srgbClr val="000000"/>
                </a:solidFill>
              </a:rPr>
              <a:t>r</a:t>
            </a:r>
            <a:r>
              <a:rPr dirty="0" sz="3600">
                <a:solidFill>
                  <a:srgbClr val="000000"/>
                </a:solidFill>
              </a:rPr>
              <a:t>ocess</a:t>
            </a:r>
            <a:r>
              <a:rPr dirty="0" sz="3600" spc="-15">
                <a:solidFill>
                  <a:srgbClr val="000000"/>
                </a:solidFill>
              </a:rPr>
              <a:t>e</a:t>
            </a:r>
            <a:r>
              <a:rPr dirty="0" sz="3600">
                <a:solidFill>
                  <a:srgbClr val="000000"/>
                </a:solidFill>
              </a:rPr>
              <a:t>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41095" y="2293874"/>
            <a:ext cx="3372485" cy="873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2.</a:t>
            </a:r>
            <a:r>
              <a:rPr dirty="0" sz="2400" spc="-2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Independe</a:t>
            </a:r>
            <a:r>
              <a:rPr dirty="0" sz="2400" spc="-30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inc</a:t>
            </a:r>
            <a:r>
              <a:rPr dirty="0" sz="2400" spc="-4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eme</a:t>
            </a:r>
            <a:r>
              <a:rPr dirty="0" sz="2400" spc="-45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1095" y="4100830"/>
            <a:ext cx="304292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3.</a:t>
            </a:r>
            <a:r>
              <a:rPr dirty="0" sz="2400" spc="-2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400" spc="-3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25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tiona</a:t>
            </a:r>
            <a:r>
              <a:rPr dirty="0" sz="2400" spc="5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y</a:t>
            </a:r>
            <a:r>
              <a:rPr dirty="0" sz="2400" spc="-2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inc</a:t>
            </a:r>
            <a:r>
              <a:rPr dirty="0" sz="2400" spc="-4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eme</a:t>
            </a:r>
            <a:r>
              <a:rPr dirty="0" sz="2400" spc="-45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1095" y="5351272"/>
            <a:ext cx="1904364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4.</a:t>
            </a:r>
            <a:r>
              <a:rPr dirty="0" sz="2400" spc="-2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Singl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e 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arri</a:t>
            </a:r>
            <a:r>
              <a:rPr dirty="0" sz="2400" spc="-50">
                <a:solidFill>
                  <a:srgbClr val="221F1F"/>
                </a:solidFill>
                <a:latin typeface="Calibri"/>
                <a:cs typeface="Calibri"/>
              </a:rPr>
              <a:t>v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25525" y="2332037"/>
            <a:ext cx="1147762" cy="293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1825" y="1277937"/>
            <a:ext cx="8326374" cy="293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1825" y="1706562"/>
            <a:ext cx="1355725" cy="2936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89200" y="4706937"/>
            <a:ext cx="6550025" cy="2936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32075" y="5921375"/>
            <a:ext cx="3705225" cy="6413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98550" y="3417887"/>
            <a:ext cx="9082151" cy="2936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912607" y="5852579"/>
            <a:ext cx="2084577" cy="8265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862569" y="5795962"/>
            <a:ext cx="2185035" cy="939800"/>
          </a:xfrm>
          <a:custGeom>
            <a:avLst/>
            <a:gdLst/>
            <a:ahLst/>
            <a:cxnLst/>
            <a:rect l="l" t="t" r="r" b="b"/>
            <a:pathLst>
              <a:path w="2185034" h="939800">
                <a:moveTo>
                  <a:pt x="0" y="939799"/>
                </a:moveTo>
                <a:lnTo>
                  <a:pt x="2184780" y="939799"/>
                </a:lnTo>
                <a:lnTo>
                  <a:pt x="2184780" y="0"/>
                </a:lnTo>
                <a:lnTo>
                  <a:pt x="0" y="0"/>
                </a:lnTo>
                <a:lnTo>
                  <a:pt x="0" y="939799"/>
                </a:lnTo>
                <a:close/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82435" y="6076950"/>
            <a:ext cx="1585595" cy="261620"/>
          </a:xfrm>
          <a:custGeom>
            <a:avLst/>
            <a:gdLst/>
            <a:ahLst/>
            <a:cxnLst/>
            <a:rect l="l" t="t" r="r" b="b"/>
            <a:pathLst>
              <a:path w="1585595" h="261620">
                <a:moveTo>
                  <a:pt x="1777" y="0"/>
                </a:moveTo>
                <a:lnTo>
                  <a:pt x="0" y="12699"/>
                </a:lnTo>
                <a:lnTo>
                  <a:pt x="50418" y="19557"/>
                </a:lnTo>
                <a:lnTo>
                  <a:pt x="52069" y="6857"/>
                </a:lnTo>
                <a:lnTo>
                  <a:pt x="1777" y="0"/>
                </a:lnTo>
                <a:close/>
              </a:path>
              <a:path w="1585595" h="261620">
                <a:moveTo>
                  <a:pt x="89788" y="12064"/>
                </a:moveTo>
                <a:lnTo>
                  <a:pt x="88137" y="24637"/>
                </a:lnTo>
                <a:lnTo>
                  <a:pt x="138429" y="31495"/>
                </a:lnTo>
                <a:lnTo>
                  <a:pt x="140208" y="18922"/>
                </a:lnTo>
                <a:lnTo>
                  <a:pt x="89788" y="12064"/>
                </a:lnTo>
                <a:close/>
              </a:path>
              <a:path w="1585595" h="261620">
                <a:moveTo>
                  <a:pt x="177926" y="24002"/>
                </a:moveTo>
                <a:lnTo>
                  <a:pt x="176149" y="36702"/>
                </a:lnTo>
                <a:lnTo>
                  <a:pt x="226567" y="43560"/>
                </a:lnTo>
                <a:lnTo>
                  <a:pt x="228218" y="30860"/>
                </a:lnTo>
                <a:lnTo>
                  <a:pt x="177926" y="24002"/>
                </a:lnTo>
                <a:close/>
              </a:path>
              <a:path w="1585595" h="261620">
                <a:moveTo>
                  <a:pt x="265938" y="36067"/>
                </a:moveTo>
                <a:lnTo>
                  <a:pt x="264287" y="48640"/>
                </a:lnTo>
                <a:lnTo>
                  <a:pt x="314579" y="55498"/>
                </a:lnTo>
                <a:lnTo>
                  <a:pt x="316357" y="42925"/>
                </a:lnTo>
                <a:lnTo>
                  <a:pt x="265938" y="36067"/>
                </a:lnTo>
                <a:close/>
              </a:path>
              <a:path w="1585595" h="261620">
                <a:moveTo>
                  <a:pt x="354075" y="48132"/>
                </a:moveTo>
                <a:lnTo>
                  <a:pt x="352424" y="60705"/>
                </a:lnTo>
                <a:lnTo>
                  <a:pt x="402716" y="67563"/>
                </a:lnTo>
                <a:lnTo>
                  <a:pt x="404367" y="54990"/>
                </a:lnTo>
                <a:lnTo>
                  <a:pt x="354075" y="48132"/>
                </a:lnTo>
                <a:close/>
              </a:path>
              <a:path w="1585595" h="261620">
                <a:moveTo>
                  <a:pt x="442213" y="60070"/>
                </a:moveTo>
                <a:lnTo>
                  <a:pt x="440436" y="72643"/>
                </a:lnTo>
                <a:lnTo>
                  <a:pt x="490855" y="79501"/>
                </a:lnTo>
                <a:lnTo>
                  <a:pt x="492506" y="66928"/>
                </a:lnTo>
                <a:lnTo>
                  <a:pt x="442213" y="60070"/>
                </a:lnTo>
                <a:close/>
              </a:path>
              <a:path w="1585595" h="261620">
                <a:moveTo>
                  <a:pt x="530224" y="72135"/>
                </a:moveTo>
                <a:lnTo>
                  <a:pt x="528573" y="84708"/>
                </a:lnTo>
                <a:lnTo>
                  <a:pt x="578865" y="91566"/>
                </a:lnTo>
                <a:lnTo>
                  <a:pt x="580643" y="78993"/>
                </a:lnTo>
                <a:lnTo>
                  <a:pt x="530224" y="72135"/>
                </a:lnTo>
                <a:close/>
              </a:path>
              <a:path w="1585595" h="261620">
                <a:moveTo>
                  <a:pt x="618363" y="84073"/>
                </a:moveTo>
                <a:lnTo>
                  <a:pt x="616585" y="96646"/>
                </a:lnTo>
                <a:lnTo>
                  <a:pt x="667004" y="103504"/>
                </a:lnTo>
                <a:lnTo>
                  <a:pt x="668655" y="90931"/>
                </a:lnTo>
                <a:lnTo>
                  <a:pt x="618363" y="84073"/>
                </a:lnTo>
                <a:close/>
              </a:path>
              <a:path w="1585595" h="261620">
                <a:moveTo>
                  <a:pt x="706373" y="96138"/>
                </a:moveTo>
                <a:lnTo>
                  <a:pt x="704722" y="108711"/>
                </a:lnTo>
                <a:lnTo>
                  <a:pt x="755014" y="115569"/>
                </a:lnTo>
                <a:lnTo>
                  <a:pt x="756792" y="102996"/>
                </a:lnTo>
                <a:lnTo>
                  <a:pt x="706373" y="96138"/>
                </a:lnTo>
                <a:close/>
              </a:path>
              <a:path w="1585595" h="261620">
                <a:moveTo>
                  <a:pt x="794512" y="108076"/>
                </a:moveTo>
                <a:lnTo>
                  <a:pt x="792861" y="120649"/>
                </a:lnTo>
                <a:lnTo>
                  <a:pt x="843153" y="127507"/>
                </a:lnTo>
                <a:lnTo>
                  <a:pt x="844804" y="114934"/>
                </a:lnTo>
                <a:lnTo>
                  <a:pt x="794512" y="108076"/>
                </a:lnTo>
                <a:close/>
              </a:path>
              <a:path w="1585595" h="261620">
                <a:moveTo>
                  <a:pt x="882649" y="120141"/>
                </a:moveTo>
                <a:lnTo>
                  <a:pt x="880871" y="132714"/>
                </a:lnTo>
                <a:lnTo>
                  <a:pt x="931163" y="139572"/>
                </a:lnTo>
                <a:lnTo>
                  <a:pt x="932941" y="126999"/>
                </a:lnTo>
                <a:lnTo>
                  <a:pt x="882649" y="120141"/>
                </a:lnTo>
                <a:close/>
              </a:path>
              <a:path w="1585595" h="261620">
                <a:moveTo>
                  <a:pt x="970661" y="132079"/>
                </a:moveTo>
                <a:lnTo>
                  <a:pt x="969010" y="144652"/>
                </a:lnTo>
                <a:lnTo>
                  <a:pt x="1019302" y="151510"/>
                </a:lnTo>
                <a:lnTo>
                  <a:pt x="1021080" y="138937"/>
                </a:lnTo>
                <a:lnTo>
                  <a:pt x="970661" y="132079"/>
                </a:lnTo>
                <a:close/>
              </a:path>
              <a:path w="1585595" h="261620">
                <a:moveTo>
                  <a:pt x="1058798" y="144144"/>
                </a:moveTo>
                <a:lnTo>
                  <a:pt x="1057020" y="156717"/>
                </a:lnTo>
                <a:lnTo>
                  <a:pt x="1107439" y="163575"/>
                </a:lnTo>
                <a:lnTo>
                  <a:pt x="1109090" y="151002"/>
                </a:lnTo>
                <a:lnTo>
                  <a:pt x="1058798" y="144144"/>
                </a:lnTo>
                <a:close/>
              </a:path>
              <a:path w="1585595" h="261620">
                <a:moveTo>
                  <a:pt x="1146810" y="156082"/>
                </a:moveTo>
                <a:lnTo>
                  <a:pt x="1145159" y="168655"/>
                </a:lnTo>
                <a:lnTo>
                  <a:pt x="1195450" y="175513"/>
                </a:lnTo>
                <a:lnTo>
                  <a:pt x="1197229" y="162940"/>
                </a:lnTo>
                <a:lnTo>
                  <a:pt x="1146810" y="156082"/>
                </a:lnTo>
                <a:close/>
              </a:path>
              <a:path w="1585595" h="261620">
                <a:moveTo>
                  <a:pt x="1234947" y="168147"/>
                </a:moveTo>
                <a:lnTo>
                  <a:pt x="1233169" y="180720"/>
                </a:lnTo>
                <a:lnTo>
                  <a:pt x="1283589" y="187578"/>
                </a:lnTo>
                <a:lnTo>
                  <a:pt x="1285239" y="175005"/>
                </a:lnTo>
                <a:lnTo>
                  <a:pt x="1234947" y="168147"/>
                </a:lnTo>
                <a:close/>
              </a:path>
              <a:path w="1585595" h="261620">
                <a:moveTo>
                  <a:pt x="1323086" y="180085"/>
                </a:moveTo>
                <a:lnTo>
                  <a:pt x="1321308" y="192658"/>
                </a:lnTo>
                <a:lnTo>
                  <a:pt x="1371599" y="199516"/>
                </a:lnTo>
                <a:lnTo>
                  <a:pt x="1373378" y="186943"/>
                </a:lnTo>
                <a:lnTo>
                  <a:pt x="1323086" y="180085"/>
                </a:lnTo>
                <a:close/>
              </a:path>
              <a:path w="1585595" h="261620">
                <a:moveTo>
                  <a:pt x="1411096" y="192150"/>
                </a:moveTo>
                <a:lnTo>
                  <a:pt x="1409445" y="204723"/>
                </a:lnTo>
                <a:lnTo>
                  <a:pt x="1459738" y="211556"/>
                </a:lnTo>
                <a:lnTo>
                  <a:pt x="1461389" y="199008"/>
                </a:lnTo>
                <a:lnTo>
                  <a:pt x="1411096" y="192150"/>
                </a:lnTo>
                <a:close/>
              </a:path>
              <a:path w="1585595" h="261620">
                <a:moveTo>
                  <a:pt x="1560272" y="218855"/>
                </a:moveTo>
                <a:lnTo>
                  <a:pt x="1485518" y="249783"/>
                </a:lnTo>
                <a:lnTo>
                  <a:pt x="1483994" y="253491"/>
                </a:lnTo>
                <a:lnTo>
                  <a:pt x="1485391" y="256730"/>
                </a:lnTo>
                <a:lnTo>
                  <a:pt x="1486662" y="259968"/>
                </a:lnTo>
                <a:lnTo>
                  <a:pt x="1490471" y="261518"/>
                </a:lnTo>
                <a:lnTo>
                  <a:pt x="1577240" y="225551"/>
                </a:lnTo>
                <a:lnTo>
                  <a:pt x="1568831" y="225551"/>
                </a:lnTo>
                <a:lnTo>
                  <a:pt x="1560272" y="218855"/>
                </a:lnTo>
                <a:close/>
              </a:path>
              <a:path w="1585595" h="261620">
                <a:moveTo>
                  <a:pt x="1570355" y="214680"/>
                </a:moveTo>
                <a:lnTo>
                  <a:pt x="1560272" y="218855"/>
                </a:lnTo>
                <a:lnTo>
                  <a:pt x="1568831" y="225551"/>
                </a:lnTo>
                <a:lnTo>
                  <a:pt x="1570355" y="214680"/>
                </a:lnTo>
                <a:close/>
              </a:path>
              <a:path w="1585595" h="261620">
                <a:moveTo>
                  <a:pt x="1575536" y="214680"/>
                </a:moveTo>
                <a:lnTo>
                  <a:pt x="1570355" y="214680"/>
                </a:lnTo>
                <a:lnTo>
                  <a:pt x="1568831" y="225551"/>
                </a:lnTo>
                <a:lnTo>
                  <a:pt x="1577240" y="225551"/>
                </a:lnTo>
                <a:lnTo>
                  <a:pt x="1585214" y="222249"/>
                </a:lnTo>
                <a:lnTo>
                  <a:pt x="1575536" y="214680"/>
                </a:lnTo>
                <a:close/>
              </a:path>
              <a:path w="1585595" h="261620">
                <a:moveTo>
                  <a:pt x="1499235" y="204088"/>
                </a:moveTo>
                <a:lnTo>
                  <a:pt x="1497457" y="216700"/>
                </a:lnTo>
                <a:lnTo>
                  <a:pt x="1547875" y="223558"/>
                </a:lnTo>
                <a:lnTo>
                  <a:pt x="1549527" y="210972"/>
                </a:lnTo>
                <a:lnTo>
                  <a:pt x="1499235" y="204088"/>
                </a:lnTo>
                <a:close/>
              </a:path>
              <a:path w="1585595" h="261620">
                <a:moveTo>
                  <a:pt x="1504441" y="159003"/>
                </a:moveTo>
                <a:lnTo>
                  <a:pt x="1500378" y="159511"/>
                </a:lnTo>
                <a:lnTo>
                  <a:pt x="1496060" y="165099"/>
                </a:lnTo>
                <a:lnTo>
                  <a:pt x="1496567" y="169036"/>
                </a:lnTo>
                <a:lnTo>
                  <a:pt x="1560272" y="218855"/>
                </a:lnTo>
                <a:lnTo>
                  <a:pt x="1570355" y="214680"/>
                </a:lnTo>
                <a:lnTo>
                  <a:pt x="1575536" y="214680"/>
                </a:lnTo>
                <a:lnTo>
                  <a:pt x="1507109" y="161162"/>
                </a:lnTo>
                <a:lnTo>
                  <a:pt x="1504441" y="159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722620" y="2743200"/>
            <a:ext cx="1373124" cy="5105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777994" y="2830602"/>
            <a:ext cx="39338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404040"/>
                </a:solidFill>
                <a:latin typeface="Arial"/>
                <a:cs typeface="Arial"/>
              </a:rPr>
              <a:t>relaxed</a:t>
            </a:r>
            <a:r>
              <a:rPr dirty="0" sz="1800" spc="-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900" spc="-100" i="1">
                <a:solidFill>
                  <a:srgbClr val="404040"/>
                </a:solidFill>
                <a:latin typeface="Cambria Math"/>
                <a:cs typeface="Cambria Math"/>
              </a:rPr>
              <a:t>⇒</a:t>
            </a:r>
            <a:r>
              <a:rPr dirty="0" sz="1900" spc="80" i="1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404040"/>
                </a:solidFill>
                <a:latin typeface="Arial"/>
                <a:cs typeface="Arial"/>
              </a:rPr>
              <a:t>Modu</a:t>
            </a:r>
            <a:r>
              <a:rPr dirty="0" sz="1800" spc="5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404040"/>
                </a:solidFill>
                <a:latin typeface="Arial"/>
                <a:cs typeface="Arial"/>
              </a:rPr>
              <a:t>ated</a:t>
            </a:r>
            <a:r>
              <a:rPr dirty="0" sz="1800" spc="-1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04040"/>
                </a:solidFill>
                <a:latin typeface="Arial"/>
                <a:cs typeface="Arial"/>
              </a:rPr>
              <a:t>Poisson Process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33821" y="4038600"/>
            <a:ext cx="724662" cy="5105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853684" y="4038600"/>
            <a:ext cx="381000" cy="5105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29884" y="4038600"/>
            <a:ext cx="1754123" cy="5105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489196" y="4126256"/>
            <a:ext cx="4809490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404040"/>
                </a:solidFill>
                <a:latin typeface="Arial"/>
                <a:cs typeface="Arial"/>
              </a:rPr>
              <a:t>relaxed</a:t>
            </a:r>
            <a:r>
              <a:rPr dirty="0" sz="1800" spc="-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900" spc="-100" i="1">
                <a:solidFill>
                  <a:srgbClr val="404040"/>
                </a:solidFill>
                <a:latin typeface="Cambria Math"/>
                <a:cs typeface="Cambria Math"/>
              </a:rPr>
              <a:t>⇒</a:t>
            </a:r>
            <a:r>
              <a:rPr dirty="0" sz="1900" spc="80" i="1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404040"/>
                </a:solidFill>
                <a:latin typeface="Arial"/>
                <a:cs typeface="Arial"/>
              </a:rPr>
              <a:t>Non-homogeneo</a:t>
            </a:r>
            <a:r>
              <a:rPr dirty="0" sz="1800" spc="-10">
                <a:solidFill>
                  <a:srgbClr val="404040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dirty="0" sz="1800" spc="-1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04040"/>
                </a:solidFill>
                <a:latin typeface="Arial"/>
                <a:cs typeface="Arial"/>
              </a:rPr>
              <a:t>Poisson Process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22014" y="5263896"/>
            <a:ext cx="1424177" cy="5105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977642" y="5351806"/>
            <a:ext cx="3983990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404040"/>
                </a:solidFill>
                <a:latin typeface="Arial"/>
                <a:cs typeface="Arial"/>
              </a:rPr>
              <a:t>relaxed</a:t>
            </a:r>
            <a:r>
              <a:rPr dirty="0" sz="1800" spc="-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900" spc="-100" i="1">
                <a:solidFill>
                  <a:srgbClr val="404040"/>
                </a:solidFill>
                <a:latin typeface="Cambria Math"/>
                <a:cs typeface="Cambria Math"/>
              </a:rPr>
              <a:t>⇒</a:t>
            </a:r>
            <a:r>
              <a:rPr dirty="0" sz="1900" spc="80" i="1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404040"/>
                </a:solidFill>
                <a:latin typeface="Arial"/>
                <a:cs typeface="Arial"/>
              </a:rPr>
              <a:t>Compound</a:t>
            </a:r>
            <a:r>
              <a:rPr dirty="0" sz="1800" spc="-1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04040"/>
                </a:solidFill>
                <a:latin typeface="Arial"/>
                <a:cs typeface="Arial"/>
              </a:rPr>
              <a:t>Poisson Process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pc="-10"/>
              <a:t>16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>
                <a:solidFill>
                  <a:srgbClr val="000000"/>
                </a:solidFill>
              </a:rPr>
              <a:t>Theo</a:t>
            </a:r>
            <a:r>
              <a:rPr dirty="0" sz="2950" spc="-55">
                <a:solidFill>
                  <a:srgbClr val="000000"/>
                </a:solidFill>
              </a:rPr>
              <a:t>r</a:t>
            </a:r>
            <a:r>
              <a:rPr dirty="0" sz="2950">
                <a:solidFill>
                  <a:srgbClr val="000000"/>
                </a:solidFill>
              </a:rPr>
              <a:t>em: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Definition 1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and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Definition</a:t>
            </a:r>
            <a:r>
              <a:rPr dirty="0" sz="2950" spc="-10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2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a</a:t>
            </a:r>
            <a:r>
              <a:rPr dirty="0" sz="2950" spc="-55">
                <a:solidFill>
                  <a:srgbClr val="000000"/>
                </a:solidFill>
              </a:rPr>
              <a:t>r</a:t>
            </a:r>
            <a:r>
              <a:rPr dirty="0" sz="2950">
                <a:solidFill>
                  <a:srgbClr val="000000"/>
                </a:solidFill>
              </a:rPr>
              <a:t>e</a:t>
            </a:r>
            <a:r>
              <a:rPr dirty="0" sz="2950" spc="20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equivalent</a:t>
            </a:r>
            <a:endParaRPr sz="2950"/>
          </a:p>
        </p:txBody>
      </p:sp>
      <p:sp>
        <p:nvSpPr>
          <p:cNvPr id="4" name="object 4"/>
          <p:cNvSpPr/>
          <p:nvPr/>
        </p:nvSpPr>
        <p:spPr>
          <a:xfrm>
            <a:off x="3374135" y="1204722"/>
            <a:ext cx="1847850" cy="676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39967" y="1204722"/>
            <a:ext cx="1847849" cy="676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85481" y="1204722"/>
            <a:ext cx="470916" cy="676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61389" y="1346771"/>
            <a:ext cx="6527165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b="1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000" spc="-35" b="1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000" spc="-15" b="1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000" spc="-65" b="1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000" spc="70" b="1">
                <a:solidFill>
                  <a:srgbClr val="221F1F"/>
                </a:solidFill>
                <a:latin typeface="Microsoft JhengHei"/>
                <a:cs typeface="Microsoft JhengHei"/>
              </a:rPr>
              <a:t>f</a:t>
            </a:r>
            <a:r>
              <a:rPr dirty="0" sz="2000" b="1">
                <a:solidFill>
                  <a:srgbClr val="221F1F"/>
                </a:solidFill>
                <a:latin typeface="Microsoft JhengHei"/>
                <a:cs typeface="Microsoft JhengHei"/>
              </a:rPr>
              <a:t>:</a:t>
            </a:r>
            <a:r>
              <a:rPr dirty="0" sz="2000" spc="15" b="1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400" spc="-95">
                <a:solidFill>
                  <a:srgbClr val="221F1F"/>
                </a:solidFill>
                <a:latin typeface="Calibri"/>
                <a:cs typeface="Calibri"/>
              </a:rPr>
              <a:t>W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sh</a:t>
            </a:r>
            <a:r>
              <a:rPr dirty="0" sz="2400" spc="-20">
                <a:solidFill>
                  <a:srgbClr val="221F1F"/>
                </a:solidFill>
                <a:latin typeface="Calibri"/>
                <a:cs typeface="Calibri"/>
              </a:rPr>
              <a:t>o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w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th</a:t>
            </a:r>
            <a:r>
              <a:rPr dirty="0" sz="2400" spc="-25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D</a:t>
            </a:r>
            <a:r>
              <a:rPr dirty="0" sz="2400" spc="-30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finitio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1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implies</a:t>
            </a:r>
            <a:r>
              <a:rPr dirty="0" sz="2400" spc="-2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D</a:t>
            </a:r>
            <a:r>
              <a:rPr dirty="0" sz="2400" spc="-30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finitio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4087" y="1690624"/>
            <a:ext cx="7850124" cy="669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025765" y="4074617"/>
            <a:ext cx="2084197" cy="8265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975600" y="4017899"/>
            <a:ext cx="2184400" cy="939800"/>
          </a:xfrm>
          <a:custGeom>
            <a:avLst/>
            <a:gdLst/>
            <a:ahLst/>
            <a:cxnLst/>
            <a:rect l="l" t="t" r="r" b="b"/>
            <a:pathLst>
              <a:path w="2184400" h="939800">
                <a:moveTo>
                  <a:pt x="0" y="939799"/>
                </a:moveTo>
                <a:lnTo>
                  <a:pt x="2184400" y="939799"/>
                </a:lnTo>
                <a:lnTo>
                  <a:pt x="2184400" y="0"/>
                </a:lnTo>
                <a:lnTo>
                  <a:pt x="0" y="0"/>
                </a:lnTo>
                <a:lnTo>
                  <a:pt x="0" y="939799"/>
                </a:lnTo>
                <a:close/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905250" y="4624387"/>
            <a:ext cx="2082800" cy="3063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06875" y="5848286"/>
            <a:ext cx="1558925" cy="3063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54481" y="3833812"/>
            <a:ext cx="5860669" cy="6651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6387" y="3995674"/>
            <a:ext cx="287655" cy="287655"/>
          </a:xfrm>
          <a:custGeom>
            <a:avLst/>
            <a:gdLst/>
            <a:ahLst/>
            <a:cxnLst/>
            <a:rect l="l" t="t" r="r" b="b"/>
            <a:pathLst>
              <a:path w="287655" h="287654">
                <a:moveTo>
                  <a:pt x="143675" y="0"/>
                </a:moveTo>
                <a:lnTo>
                  <a:pt x="143675" y="71881"/>
                </a:lnTo>
                <a:lnTo>
                  <a:pt x="0" y="71881"/>
                </a:lnTo>
                <a:lnTo>
                  <a:pt x="0" y="215518"/>
                </a:lnTo>
                <a:lnTo>
                  <a:pt x="143675" y="215518"/>
                </a:lnTo>
                <a:lnTo>
                  <a:pt x="143675" y="287400"/>
                </a:lnTo>
                <a:lnTo>
                  <a:pt x="287337" y="143763"/>
                </a:lnTo>
                <a:lnTo>
                  <a:pt x="143675" y="0"/>
                </a:lnTo>
                <a:close/>
              </a:path>
            </a:pathLst>
          </a:custGeom>
          <a:solidFill>
            <a:srgbClr val="D162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6387" y="3995674"/>
            <a:ext cx="287655" cy="287655"/>
          </a:xfrm>
          <a:custGeom>
            <a:avLst/>
            <a:gdLst/>
            <a:ahLst/>
            <a:cxnLst/>
            <a:rect l="l" t="t" r="r" b="b"/>
            <a:pathLst>
              <a:path w="287655" h="287654">
                <a:moveTo>
                  <a:pt x="0" y="71881"/>
                </a:moveTo>
                <a:lnTo>
                  <a:pt x="143675" y="71881"/>
                </a:lnTo>
                <a:lnTo>
                  <a:pt x="143675" y="0"/>
                </a:lnTo>
                <a:lnTo>
                  <a:pt x="287337" y="143763"/>
                </a:lnTo>
                <a:lnTo>
                  <a:pt x="143675" y="287400"/>
                </a:lnTo>
                <a:lnTo>
                  <a:pt x="143675" y="215518"/>
                </a:lnTo>
                <a:lnTo>
                  <a:pt x="0" y="215518"/>
                </a:lnTo>
                <a:lnTo>
                  <a:pt x="0" y="71881"/>
                </a:lnTo>
                <a:close/>
              </a:path>
            </a:pathLst>
          </a:custGeom>
          <a:ln w="11428">
            <a:solidFill>
              <a:srgbClr val="994633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54239" y="5370525"/>
            <a:ext cx="5937122" cy="3523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77825" y="5362575"/>
            <a:ext cx="287655" cy="288925"/>
          </a:xfrm>
          <a:custGeom>
            <a:avLst/>
            <a:gdLst/>
            <a:ahLst/>
            <a:cxnLst/>
            <a:rect l="l" t="t" r="r" b="b"/>
            <a:pathLst>
              <a:path w="287655" h="288925">
                <a:moveTo>
                  <a:pt x="143675" y="0"/>
                </a:moveTo>
                <a:lnTo>
                  <a:pt x="143675" y="72262"/>
                </a:lnTo>
                <a:lnTo>
                  <a:pt x="0" y="72262"/>
                </a:lnTo>
                <a:lnTo>
                  <a:pt x="0" y="216661"/>
                </a:lnTo>
                <a:lnTo>
                  <a:pt x="143675" y="216661"/>
                </a:lnTo>
                <a:lnTo>
                  <a:pt x="143675" y="288924"/>
                </a:lnTo>
                <a:lnTo>
                  <a:pt x="287337" y="144398"/>
                </a:lnTo>
                <a:lnTo>
                  <a:pt x="143675" y="0"/>
                </a:lnTo>
                <a:close/>
              </a:path>
            </a:pathLst>
          </a:custGeom>
          <a:solidFill>
            <a:srgbClr val="D162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77825" y="5362575"/>
            <a:ext cx="287655" cy="288925"/>
          </a:xfrm>
          <a:custGeom>
            <a:avLst/>
            <a:gdLst/>
            <a:ahLst/>
            <a:cxnLst/>
            <a:rect l="l" t="t" r="r" b="b"/>
            <a:pathLst>
              <a:path w="287655" h="288925">
                <a:moveTo>
                  <a:pt x="0" y="72262"/>
                </a:moveTo>
                <a:lnTo>
                  <a:pt x="143675" y="72262"/>
                </a:lnTo>
                <a:lnTo>
                  <a:pt x="143675" y="0"/>
                </a:lnTo>
                <a:lnTo>
                  <a:pt x="287337" y="144398"/>
                </a:lnTo>
                <a:lnTo>
                  <a:pt x="143675" y="288924"/>
                </a:lnTo>
                <a:lnTo>
                  <a:pt x="143675" y="216661"/>
                </a:lnTo>
                <a:lnTo>
                  <a:pt x="0" y="216661"/>
                </a:lnTo>
                <a:lnTo>
                  <a:pt x="0" y="72262"/>
                </a:lnTo>
                <a:close/>
              </a:path>
            </a:pathLst>
          </a:custGeom>
          <a:ln w="11428">
            <a:solidFill>
              <a:srgbClr val="994633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54265" y="6495885"/>
            <a:ext cx="7583297" cy="3065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77825" y="6442075"/>
            <a:ext cx="287655" cy="288925"/>
          </a:xfrm>
          <a:custGeom>
            <a:avLst/>
            <a:gdLst/>
            <a:ahLst/>
            <a:cxnLst/>
            <a:rect l="l" t="t" r="r" b="b"/>
            <a:pathLst>
              <a:path w="287655" h="288925">
                <a:moveTo>
                  <a:pt x="143675" y="0"/>
                </a:moveTo>
                <a:lnTo>
                  <a:pt x="143675" y="72224"/>
                </a:lnTo>
                <a:lnTo>
                  <a:pt x="0" y="72224"/>
                </a:lnTo>
                <a:lnTo>
                  <a:pt x="0" y="216687"/>
                </a:lnTo>
                <a:lnTo>
                  <a:pt x="143675" y="216687"/>
                </a:lnTo>
                <a:lnTo>
                  <a:pt x="143675" y="288924"/>
                </a:lnTo>
                <a:lnTo>
                  <a:pt x="287337" y="144462"/>
                </a:lnTo>
                <a:lnTo>
                  <a:pt x="143675" y="0"/>
                </a:lnTo>
                <a:close/>
              </a:path>
            </a:pathLst>
          </a:custGeom>
          <a:solidFill>
            <a:srgbClr val="D162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77825" y="6442075"/>
            <a:ext cx="287655" cy="288925"/>
          </a:xfrm>
          <a:custGeom>
            <a:avLst/>
            <a:gdLst/>
            <a:ahLst/>
            <a:cxnLst/>
            <a:rect l="l" t="t" r="r" b="b"/>
            <a:pathLst>
              <a:path w="287655" h="288925">
                <a:moveTo>
                  <a:pt x="0" y="72224"/>
                </a:moveTo>
                <a:lnTo>
                  <a:pt x="143675" y="72224"/>
                </a:lnTo>
                <a:lnTo>
                  <a:pt x="143675" y="0"/>
                </a:lnTo>
                <a:lnTo>
                  <a:pt x="287337" y="144462"/>
                </a:lnTo>
                <a:lnTo>
                  <a:pt x="143675" y="288924"/>
                </a:lnTo>
                <a:lnTo>
                  <a:pt x="143675" y="216687"/>
                </a:lnTo>
                <a:lnTo>
                  <a:pt x="0" y="216687"/>
                </a:lnTo>
                <a:lnTo>
                  <a:pt x="0" y="72224"/>
                </a:lnTo>
                <a:close/>
              </a:path>
            </a:pathLst>
          </a:custGeom>
          <a:ln w="11428">
            <a:solidFill>
              <a:srgbClr val="994633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30800" y="3706876"/>
            <a:ext cx="2447925" cy="863600"/>
          </a:xfrm>
          <a:custGeom>
            <a:avLst/>
            <a:gdLst/>
            <a:ahLst/>
            <a:cxnLst/>
            <a:rect l="l" t="t" r="r" b="b"/>
            <a:pathLst>
              <a:path w="2447925" h="863600">
                <a:moveTo>
                  <a:pt x="0" y="431800"/>
                </a:moveTo>
                <a:lnTo>
                  <a:pt x="16020" y="361752"/>
                </a:lnTo>
                <a:lnTo>
                  <a:pt x="35572" y="328023"/>
                </a:lnTo>
                <a:lnTo>
                  <a:pt x="62400" y="295306"/>
                </a:lnTo>
                <a:lnTo>
                  <a:pt x="96188" y="263711"/>
                </a:lnTo>
                <a:lnTo>
                  <a:pt x="136621" y="233350"/>
                </a:lnTo>
                <a:lnTo>
                  <a:pt x="183384" y="204333"/>
                </a:lnTo>
                <a:lnTo>
                  <a:pt x="236163" y="176771"/>
                </a:lnTo>
                <a:lnTo>
                  <a:pt x="294641" y="150777"/>
                </a:lnTo>
                <a:lnTo>
                  <a:pt x="358505" y="126460"/>
                </a:lnTo>
                <a:lnTo>
                  <a:pt x="427438" y="103932"/>
                </a:lnTo>
                <a:lnTo>
                  <a:pt x="501127" y="83303"/>
                </a:lnTo>
                <a:lnTo>
                  <a:pt x="579256" y="64686"/>
                </a:lnTo>
                <a:lnTo>
                  <a:pt x="661511" y="48191"/>
                </a:lnTo>
                <a:lnTo>
                  <a:pt x="747575" y="33928"/>
                </a:lnTo>
                <a:lnTo>
                  <a:pt x="837135" y="22010"/>
                </a:lnTo>
                <a:lnTo>
                  <a:pt x="929875" y="12547"/>
                </a:lnTo>
                <a:lnTo>
                  <a:pt x="1025480" y="5650"/>
                </a:lnTo>
                <a:lnTo>
                  <a:pt x="1123635" y="1431"/>
                </a:lnTo>
                <a:lnTo>
                  <a:pt x="1224026" y="0"/>
                </a:lnTo>
                <a:lnTo>
                  <a:pt x="1324398" y="1431"/>
                </a:lnTo>
                <a:lnTo>
                  <a:pt x="1422537" y="5650"/>
                </a:lnTo>
                <a:lnTo>
                  <a:pt x="1518127" y="12547"/>
                </a:lnTo>
                <a:lnTo>
                  <a:pt x="1610854" y="22010"/>
                </a:lnTo>
                <a:lnTo>
                  <a:pt x="1700402" y="33928"/>
                </a:lnTo>
                <a:lnTo>
                  <a:pt x="1786457" y="48191"/>
                </a:lnTo>
                <a:lnTo>
                  <a:pt x="1868703" y="64686"/>
                </a:lnTo>
                <a:lnTo>
                  <a:pt x="1946824" y="83303"/>
                </a:lnTo>
                <a:lnTo>
                  <a:pt x="2020507" y="103932"/>
                </a:lnTo>
                <a:lnTo>
                  <a:pt x="2089435" y="126460"/>
                </a:lnTo>
                <a:lnTo>
                  <a:pt x="2153295" y="150777"/>
                </a:lnTo>
                <a:lnTo>
                  <a:pt x="2211770" y="176771"/>
                </a:lnTo>
                <a:lnTo>
                  <a:pt x="2264545" y="204333"/>
                </a:lnTo>
                <a:lnTo>
                  <a:pt x="2311306" y="233350"/>
                </a:lnTo>
                <a:lnTo>
                  <a:pt x="2351738" y="263711"/>
                </a:lnTo>
                <a:lnTo>
                  <a:pt x="2385525" y="295306"/>
                </a:lnTo>
                <a:lnTo>
                  <a:pt x="2412352" y="328023"/>
                </a:lnTo>
                <a:lnTo>
                  <a:pt x="2431904" y="361752"/>
                </a:lnTo>
                <a:lnTo>
                  <a:pt x="2447925" y="431800"/>
                </a:lnTo>
                <a:lnTo>
                  <a:pt x="2443867" y="467201"/>
                </a:lnTo>
                <a:lnTo>
                  <a:pt x="2412352" y="535534"/>
                </a:lnTo>
                <a:lnTo>
                  <a:pt x="2385525" y="568244"/>
                </a:lnTo>
                <a:lnTo>
                  <a:pt x="2351738" y="599834"/>
                </a:lnTo>
                <a:lnTo>
                  <a:pt x="2311306" y="630193"/>
                </a:lnTo>
                <a:lnTo>
                  <a:pt x="2264545" y="659210"/>
                </a:lnTo>
                <a:lnTo>
                  <a:pt x="2211770" y="686773"/>
                </a:lnTo>
                <a:lnTo>
                  <a:pt x="2153295" y="712770"/>
                </a:lnTo>
                <a:lnTo>
                  <a:pt x="2089435" y="737092"/>
                </a:lnTo>
                <a:lnTo>
                  <a:pt x="2020507" y="759625"/>
                </a:lnTo>
                <a:lnTo>
                  <a:pt x="1946824" y="780259"/>
                </a:lnTo>
                <a:lnTo>
                  <a:pt x="1868703" y="798883"/>
                </a:lnTo>
                <a:lnTo>
                  <a:pt x="1786457" y="815384"/>
                </a:lnTo>
                <a:lnTo>
                  <a:pt x="1700402" y="829653"/>
                </a:lnTo>
                <a:lnTo>
                  <a:pt x="1610854" y="841577"/>
                </a:lnTo>
                <a:lnTo>
                  <a:pt x="1518127" y="851045"/>
                </a:lnTo>
                <a:lnTo>
                  <a:pt x="1422537" y="857945"/>
                </a:lnTo>
                <a:lnTo>
                  <a:pt x="1324398" y="862167"/>
                </a:lnTo>
                <a:lnTo>
                  <a:pt x="1224026" y="863600"/>
                </a:lnTo>
                <a:lnTo>
                  <a:pt x="1123635" y="862167"/>
                </a:lnTo>
                <a:lnTo>
                  <a:pt x="1025480" y="857945"/>
                </a:lnTo>
                <a:lnTo>
                  <a:pt x="929875" y="851045"/>
                </a:lnTo>
                <a:lnTo>
                  <a:pt x="837135" y="841577"/>
                </a:lnTo>
                <a:lnTo>
                  <a:pt x="747575" y="829653"/>
                </a:lnTo>
                <a:lnTo>
                  <a:pt x="661511" y="815384"/>
                </a:lnTo>
                <a:lnTo>
                  <a:pt x="579256" y="798883"/>
                </a:lnTo>
                <a:lnTo>
                  <a:pt x="501127" y="780259"/>
                </a:lnTo>
                <a:lnTo>
                  <a:pt x="427438" y="759625"/>
                </a:lnTo>
                <a:lnTo>
                  <a:pt x="358505" y="737092"/>
                </a:lnTo>
                <a:lnTo>
                  <a:pt x="294641" y="712770"/>
                </a:lnTo>
                <a:lnTo>
                  <a:pt x="236163" y="686773"/>
                </a:lnTo>
                <a:lnTo>
                  <a:pt x="183384" y="659210"/>
                </a:lnTo>
                <a:lnTo>
                  <a:pt x="136621" y="630193"/>
                </a:lnTo>
                <a:lnTo>
                  <a:pt x="96188" y="599834"/>
                </a:lnTo>
                <a:lnTo>
                  <a:pt x="62400" y="568244"/>
                </a:lnTo>
                <a:lnTo>
                  <a:pt x="35572" y="535534"/>
                </a:lnTo>
                <a:lnTo>
                  <a:pt x="16020" y="501816"/>
                </a:lnTo>
                <a:lnTo>
                  <a:pt x="0" y="431800"/>
                </a:lnTo>
                <a:close/>
              </a:path>
            </a:pathLst>
          </a:custGeom>
          <a:ln w="11428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418201" y="5002149"/>
            <a:ext cx="720725" cy="635"/>
          </a:xfrm>
          <a:custGeom>
            <a:avLst/>
            <a:gdLst/>
            <a:ahLst/>
            <a:cxnLst/>
            <a:rect l="l" t="t" r="r" b="b"/>
            <a:pathLst>
              <a:path w="720725" h="635">
                <a:moveTo>
                  <a:pt x="0" y="0"/>
                </a:moveTo>
                <a:lnTo>
                  <a:pt x="720725" y="126"/>
                </a:lnTo>
              </a:path>
            </a:pathLst>
          </a:custGeom>
          <a:ln w="9524">
            <a:solidFill>
              <a:srgbClr val="D16248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418201" y="4930775"/>
            <a:ext cx="720725" cy="0"/>
          </a:xfrm>
          <a:custGeom>
            <a:avLst/>
            <a:gdLst/>
            <a:ahLst/>
            <a:cxnLst/>
            <a:rect l="l" t="t" r="r" b="b"/>
            <a:pathLst>
              <a:path w="720725" h="0">
                <a:moveTo>
                  <a:pt x="0" y="0"/>
                </a:moveTo>
                <a:lnTo>
                  <a:pt x="720725" y="0"/>
                </a:lnTo>
              </a:path>
            </a:pathLst>
          </a:custGeom>
          <a:ln w="9525">
            <a:solidFill>
              <a:srgbClr val="D16248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067425" y="4565396"/>
            <a:ext cx="291465" cy="220979"/>
          </a:xfrm>
          <a:custGeom>
            <a:avLst/>
            <a:gdLst/>
            <a:ahLst/>
            <a:cxnLst/>
            <a:rect l="l" t="t" r="r" b="b"/>
            <a:pathLst>
              <a:path w="291464" h="220979">
                <a:moveTo>
                  <a:pt x="283463" y="0"/>
                </a:moveTo>
                <a:lnTo>
                  <a:pt x="242950" y="30479"/>
                </a:lnTo>
                <a:lnTo>
                  <a:pt x="250571" y="40639"/>
                </a:lnTo>
                <a:lnTo>
                  <a:pt x="291211" y="10032"/>
                </a:lnTo>
                <a:lnTo>
                  <a:pt x="283463" y="0"/>
                </a:lnTo>
                <a:close/>
              </a:path>
              <a:path w="291464" h="220979">
                <a:moveTo>
                  <a:pt x="212471" y="53339"/>
                </a:moveTo>
                <a:lnTo>
                  <a:pt x="171830" y="83819"/>
                </a:lnTo>
                <a:lnTo>
                  <a:pt x="179450" y="93979"/>
                </a:lnTo>
                <a:lnTo>
                  <a:pt x="220090" y="63499"/>
                </a:lnTo>
                <a:lnTo>
                  <a:pt x="212471" y="53339"/>
                </a:lnTo>
                <a:close/>
              </a:path>
              <a:path w="291464" h="220979">
                <a:moveTo>
                  <a:pt x="43561" y="124840"/>
                </a:moveTo>
                <a:lnTo>
                  <a:pt x="39750" y="126364"/>
                </a:lnTo>
                <a:lnTo>
                  <a:pt x="38353" y="129539"/>
                </a:lnTo>
                <a:lnTo>
                  <a:pt x="0" y="220979"/>
                </a:lnTo>
                <a:lnTo>
                  <a:pt x="44345" y="215772"/>
                </a:lnTo>
                <a:lnTo>
                  <a:pt x="15875" y="215772"/>
                </a:lnTo>
                <a:lnTo>
                  <a:pt x="9271" y="207009"/>
                </a:lnTo>
                <a:lnTo>
                  <a:pt x="20101" y="205754"/>
                </a:lnTo>
                <a:lnTo>
                  <a:pt x="50164" y="134492"/>
                </a:lnTo>
                <a:lnTo>
                  <a:pt x="51435" y="131317"/>
                </a:lnTo>
                <a:lnTo>
                  <a:pt x="49911" y="127507"/>
                </a:lnTo>
                <a:lnTo>
                  <a:pt x="46736" y="126237"/>
                </a:lnTo>
                <a:lnTo>
                  <a:pt x="43561" y="124840"/>
                </a:lnTo>
                <a:close/>
              </a:path>
              <a:path w="291464" h="220979">
                <a:moveTo>
                  <a:pt x="20101" y="205754"/>
                </a:moveTo>
                <a:lnTo>
                  <a:pt x="9271" y="207009"/>
                </a:lnTo>
                <a:lnTo>
                  <a:pt x="15875" y="215772"/>
                </a:lnTo>
                <a:lnTo>
                  <a:pt x="20101" y="205754"/>
                </a:lnTo>
                <a:close/>
              </a:path>
              <a:path w="291464" h="220979">
                <a:moveTo>
                  <a:pt x="100457" y="196468"/>
                </a:moveTo>
                <a:lnTo>
                  <a:pt x="20101" y="205754"/>
                </a:lnTo>
                <a:lnTo>
                  <a:pt x="15875" y="215772"/>
                </a:lnTo>
                <a:lnTo>
                  <a:pt x="44345" y="215772"/>
                </a:lnTo>
                <a:lnTo>
                  <a:pt x="101853" y="209041"/>
                </a:lnTo>
                <a:lnTo>
                  <a:pt x="104394" y="205866"/>
                </a:lnTo>
                <a:lnTo>
                  <a:pt x="103632" y="198881"/>
                </a:lnTo>
                <a:lnTo>
                  <a:pt x="100457" y="196468"/>
                </a:lnTo>
                <a:close/>
              </a:path>
              <a:path w="291464" h="220979">
                <a:moveTo>
                  <a:pt x="70358" y="160146"/>
                </a:moveTo>
                <a:lnTo>
                  <a:pt x="29717" y="190626"/>
                </a:lnTo>
                <a:lnTo>
                  <a:pt x="37337" y="200786"/>
                </a:lnTo>
                <a:lnTo>
                  <a:pt x="77977" y="170306"/>
                </a:lnTo>
                <a:lnTo>
                  <a:pt x="70358" y="160146"/>
                </a:lnTo>
                <a:close/>
              </a:path>
              <a:path w="291464" h="220979">
                <a:moveTo>
                  <a:pt x="141350" y="106806"/>
                </a:moveTo>
                <a:lnTo>
                  <a:pt x="100711" y="137286"/>
                </a:lnTo>
                <a:lnTo>
                  <a:pt x="108330" y="147446"/>
                </a:lnTo>
                <a:lnTo>
                  <a:pt x="148971" y="116839"/>
                </a:lnTo>
                <a:lnTo>
                  <a:pt x="141350" y="106806"/>
                </a:lnTo>
                <a:close/>
              </a:path>
            </a:pathLst>
          </a:custGeom>
          <a:solidFill>
            <a:srgbClr val="D162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74465" y="3058109"/>
            <a:ext cx="3755770" cy="5568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954087" y="2482913"/>
            <a:ext cx="8496300" cy="115125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56845">
              <a:lnSpc>
                <a:spcPct val="100000"/>
              </a:lnSpc>
            </a:pPr>
            <a:r>
              <a:rPr dirty="0" sz="1800">
                <a:latin typeface="Georgia"/>
                <a:cs typeface="Georgia"/>
              </a:rPr>
              <a:t>The </a:t>
            </a:r>
            <a:r>
              <a:rPr dirty="0" sz="1800" spc="-10">
                <a:latin typeface="Georgia"/>
                <a:cs typeface="Georgia"/>
              </a:rPr>
              <a:t>Taylor</a:t>
            </a:r>
            <a:r>
              <a:rPr dirty="0" sz="1800" spc="-10">
                <a:latin typeface="Georgia"/>
                <a:cs typeface="Georgia"/>
              </a:rPr>
              <a:t> </a:t>
            </a:r>
            <a:r>
              <a:rPr dirty="0" sz="1800" spc="5">
                <a:latin typeface="Georgia"/>
                <a:cs typeface="Georgia"/>
              </a:rPr>
              <a:t>s</a:t>
            </a:r>
            <a:r>
              <a:rPr dirty="0" sz="1800" spc="-5">
                <a:latin typeface="Georgia"/>
                <a:cs typeface="Georgia"/>
              </a:rPr>
              <a:t>erie</a:t>
            </a:r>
            <a:r>
              <a:rPr dirty="0" sz="1800">
                <a:latin typeface="Georgia"/>
                <a:cs typeface="Georgia"/>
              </a:rPr>
              <a:t>s</a:t>
            </a:r>
            <a:r>
              <a:rPr dirty="0" sz="1800" spc="10">
                <a:latin typeface="Georgia"/>
                <a:cs typeface="Georgia"/>
              </a:rPr>
              <a:t> </a:t>
            </a:r>
            <a:r>
              <a:rPr dirty="0" sz="1800" spc="-15">
                <a:latin typeface="Georgia"/>
                <a:cs typeface="Georgia"/>
              </a:rPr>
              <a:t>fo</a:t>
            </a:r>
            <a:r>
              <a:rPr dirty="0" sz="1800" spc="-10">
                <a:latin typeface="Georgia"/>
                <a:cs typeface="Georgia"/>
              </a:rPr>
              <a:t>r</a:t>
            </a:r>
            <a:r>
              <a:rPr dirty="0" sz="1800" spc="5">
                <a:latin typeface="Georgia"/>
                <a:cs typeface="Georgia"/>
              </a:rPr>
              <a:t> </a:t>
            </a:r>
            <a:r>
              <a:rPr dirty="0" sz="1800" spc="-5">
                <a:latin typeface="Georgia"/>
                <a:cs typeface="Georgia"/>
              </a:rPr>
              <a:t>th</a:t>
            </a:r>
            <a:r>
              <a:rPr dirty="0" sz="1800">
                <a:latin typeface="Georgia"/>
                <a:cs typeface="Georgia"/>
              </a:rPr>
              <a:t>e</a:t>
            </a:r>
            <a:r>
              <a:rPr dirty="0" sz="1800" spc="25">
                <a:latin typeface="Georgia"/>
                <a:cs typeface="Georgia"/>
              </a:rPr>
              <a:t> </a:t>
            </a:r>
            <a:r>
              <a:rPr dirty="0" sz="1800" spc="-5" u="sng">
                <a:solidFill>
                  <a:srgbClr val="00A2D5"/>
                </a:solidFill>
                <a:latin typeface="Georgia"/>
                <a:cs typeface="Georgia"/>
                <a:hlinkClick r:id="rId13"/>
              </a:rPr>
              <a:t>exponential</a:t>
            </a:r>
            <a:r>
              <a:rPr dirty="0" sz="1800" spc="25" u="sng">
                <a:solidFill>
                  <a:srgbClr val="00A2D5"/>
                </a:solidFill>
                <a:latin typeface="Georgia"/>
                <a:cs typeface="Georgia"/>
                <a:hlinkClick r:id="rId13"/>
              </a:rPr>
              <a:t> </a:t>
            </a:r>
            <a:r>
              <a:rPr dirty="0" sz="1800" spc="-5" u="sng">
                <a:solidFill>
                  <a:srgbClr val="00A2D5"/>
                </a:solidFill>
                <a:latin typeface="Georgia"/>
                <a:cs typeface="Georgia"/>
                <a:hlinkClick r:id="rId13"/>
              </a:rPr>
              <a:t>f</a:t>
            </a:r>
            <a:r>
              <a:rPr dirty="0" sz="1800" u="sng">
                <a:solidFill>
                  <a:srgbClr val="00A2D5"/>
                </a:solidFill>
                <a:latin typeface="Georgia"/>
                <a:cs typeface="Georgia"/>
                <a:hlinkClick r:id="rId13"/>
              </a:rPr>
              <a:t>u</a:t>
            </a:r>
            <a:r>
              <a:rPr dirty="0" sz="1800" spc="-10" u="sng">
                <a:solidFill>
                  <a:srgbClr val="00A2D5"/>
                </a:solidFill>
                <a:latin typeface="Georgia"/>
                <a:cs typeface="Georgia"/>
                <a:hlinkClick r:id="rId13"/>
              </a:rPr>
              <a:t>nction</a:t>
            </a:r>
            <a:r>
              <a:rPr dirty="0" sz="1800" spc="5">
                <a:solidFill>
                  <a:srgbClr val="00A2D5"/>
                </a:solidFill>
                <a:latin typeface="Georgia"/>
                <a:cs typeface="Georgia"/>
                <a:hlinkClick r:id="rId13"/>
              </a:rPr>
              <a:t> </a:t>
            </a:r>
            <a:r>
              <a:rPr dirty="0" sz="1800" spc="-5">
                <a:latin typeface="Georgia"/>
                <a:cs typeface="Georgia"/>
              </a:rPr>
              <a:t>e</a:t>
            </a:r>
            <a:r>
              <a:rPr dirty="0" baseline="25462" sz="1800" spc="-15" i="1">
                <a:latin typeface="Georgia"/>
                <a:cs typeface="Georgia"/>
              </a:rPr>
              <a:t>x</a:t>
            </a:r>
            <a:r>
              <a:rPr dirty="0" baseline="25462" sz="1800" i="1">
                <a:latin typeface="Georgia"/>
                <a:cs typeface="Georgia"/>
              </a:rPr>
              <a:t> </a:t>
            </a:r>
            <a:r>
              <a:rPr dirty="0" baseline="25462" sz="1800" spc="-217" i="1">
                <a:latin typeface="Georgia"/>
                <a:cs typeface="Georgia"/>
              </a:rPr>
              <a:t> </a:t>
            </a:r>
            <a:r>
              <a:rPr dirty="0" sz="1800">
                <a:latin typeface="Georgia"/>
                <a:cs typeface="Georgia"/>
              </a:rPr>
              <a:t>at</a:t>
            </a:r>
            <a:r>
              <a:rPr dirty="0" sz="1800" spc="15">
                <a:latin typeface="Georgia"/>
                <a:cs typeface="Georgia"/>
              </a:rPr>
              <a:t> </a:t>
            </a:r>
            <a:r>
              <a:rPr dirty="0" sz="1800" spc="-15" i="1">
                <a:latin typeface="Georgia"/>
                <a:cs typeface="Georgia"/>
              </a:rPr>
              <a:t>a</a:t>
            </a:r>
            <a:r>
              <a:rPr dirty="0" sz="1800" spc="-10" i="1">
                <a:latin typeface="Georgia"/>
                <a:cs typeface="Georgia"/>
              </a:rPr>
              <a:t> </a:t>
            </a:r>
            <a:r>
              <a:rPr dirty="0" sz="1800">
                <a:latin typeface="Georgia"/>
                <a:cs typeface="Georgia"/>
              </a:rPr>
              <a:t>=</a:t>
            </a:r>
            <a:r>
              <a:rPr dirty="0" sz="1800" spc="5">
                <a:latin typeface="Georgia"/>
                <a:cs typeface="Georgia"/>
              </a:rPr>
              <a:t> </a:t>
            </a:r>
            <a:r>
              <a:rPr dirty="0" sz="1800" spc="-15">
                <a:latin typeface="Georgia"/>
                <a:cs typeface="Georgia"/>
              </a:rPr>
              <a:t>0</a:t>
            </a:r>
            <a:r>
              <a:rPr dirty="0" sz="1800">
                <a:latin typeface="Georgia"/>
                <a:cs typeface="Georgia"/>
              </a:rPr>
              <a:t> is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1500">
              <a:latin typeface="Times New Roman"/>
              <a:cs typeface="Times New Roman"/>
            </a:endParaRPr>
          </a:p>
          <a:p>
            <a:pPr marL="202946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baseline="25641" sz="1950" spc="15" i="1">
                <a:latin typeface="Calibri"/>
                <a:cs typeface="Calibri"/>
              </a:rPr>
              <a:t>x</a:t>
            </a:r>
            <a:r>
              <a:rPr dirty="0" baseline="25641" sz="1950" spc="15" i="1">
                <a:latin typeface="Calibri"/>
                <a:cs typeface="Calibri"/>
              </a:rPr>
              <a:t> </a:t>
            </a:r>
            <a:r>
              <a:rPr dirty="0" baseline="25641" sz="1950" spc="-202" i="1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=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pc="-10"/>
              <a:t>16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1389" y="1127252"/>
            <a:ext cx="9193530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221F1F"/>
                </a:solidFill>
                <a:latin typeface="Calibri"/>
                <a:cs typeface="Calibri"/>
              </a:rPr>
              <a:t>F</a:t>
            </a:r>
            <a:r>
              <a:rPr dirty="0" sz="2400" spc="-30" b="1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 b="1">
                <a:solidFill>
                  <a:srgbClr val="221F1F"/>
                </a:solidFill>
                <a:latin typeface="Calibri"/>
                <a:cs typeface="Calibri"/>
              </a:rPr>
              <a:t>om</a:t>
            </a:r>
            <a:r>
              <a:rPr dirty="0" sz="2400" spc="-20" b="1">
                <a:solidFill>
                  <a:srgbClr val="221F1F"/>
                </a:solidFill>
                <a:latin typeface="Calibri"/>
                <a:cs typeface="Calibri"/>
              </a:rPr>
              <a:t> c</a:t>
            </a:r>
            <a:r>
              <a:rPr dirty="0" sz="2400" spc="-15" b="1">
                <a:solidFill>
                  <a:srgbClr val="221F1F"/>
                </a:solidFill>
                <a:latin typeface="Calibri"/>
                <a:cs typeface="Calibri"/>
              </a:rPr>
              <a:t>ondition</a:t>
            </a:r>
            <a:r>
              <a:rPr dirty="0" sz="2400" spc="-25" b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221F1F"/>
                </a:solidFill>
                <a:latin typeface="Calibri"/>
                <a:cs typeface="Calibri"/>
              </a:rPr>
              <a:t>(3)</a:t>
            </a:r>
            <a:r>
              <a:rPr dirty="0" sz="2400" spc="-5" b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221F1F"/>
                </a:solidFill>
                <a:latin typeface="Calibri"/>
                <a:cs typeface="Calibri"/>
              </a:rPr>
              <a:t>of</a:t>
            </a:r>
            <a:r>
              <a:rPr dirty="0" sz="2400" spc="-15" b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221F1F"/>
                </a:solidFill>
                <a:latin typeface="Calibri"/>
                <a:cs typeface="Calibri"/>
              </a:rPr>
              <a:t>D</a:t>
            </a:r>
            <a:r>
              <a:rPr dirty="0" sz="2400" spc="-25" b="1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 spc="-15" b="1">
                <a:solidFill>
                  <a:srgbClr val="221F1F"/>
                </a:solidFill>
                <a:latin typeface="Calibri"/>
                <a:cs typeface="Calibri"/>
              </a:rPr>
              <a:t>finitio</a:t>
            </a:r>
            <a:r>
              <a:rPr dirty="0" sz="2400" spc="-15" b="1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400" spc="15" b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221F1F"/>
                </a:solidFill>
                <a:latin typeface="Calibri"/>
                <a:cs typeface="Calibri"/>
              </a:rPr>
              <a:t>1,</a:t>
            </a:r>
            <a:r>
              <a:rPr dirty="0" sz="2400" spc="-5" b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the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numbe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o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f </a:t>
            </a:r>
            <a:r>
              <a:rPr dirty="0" sz="2400" spc="-35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 spc="-40">
                <a:solidFill>
                  <a:srgbClr val="221F1F"/>
                </a:solidFill>
                <a:latin typeface="Calibri"/>
                <a:cs typeface="Calibri"/>
              </a:rPr>
              <a:t>v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 spc="-45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ts in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400" spc="-45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y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 i</a:t>
            </a:r>
            <a:r>
              <a:rPr dirty="0" sz="2400" spc="-30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400" spc="-35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 spc="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 spc="-50">
                <a:solidFill>
                  <a:srgbClr val="221F1F"/>
                </a:solidFill>
                <a:latin typeface="Calibri"/>
                <a:cs typeface="Calibri"/>
              </a:rPr>
              <a:t>v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al 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pc="-10"/>
              <a:t>16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961389" y="1675892"/>
            <a:ext cx="5511800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102360" algn="l"/>
              </a:tabLst>
            </a:pP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len</a:t>
            </a:r>
            <a:r>
              <a:rPr dirty="0" sz="2400" spc="-40">
                <a:solidFill>
                  <a:srgbClr val="221F1F"/>
                </a:solidFill>
                <a:latin typeface="Calibri"/>
                <a:cs typeface="Calibri"/>
              </a:rPr>
              <a:t>g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th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i="1">
                <a:solidFill>
                  <a:srgbClr val="221F1F"/>
                </a:solidFill>
                <a:latin typeface="Calibri"/>
                <a:cs typeface="Calibri"/>
              </a:rPr>
              <a:t>	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is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65">
                <a:solidFill>
                  <a:srgbClr val="221F1F"/>
                </a:solidFill>
                <a:latin typeface="Calibri"/>
                <a:cs typeface="Calibri"/>
              </a:rPr>
              <a:t>P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oisso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di</a:t>
            </a:r>
            <a:r>
              <a:rPr dirty="0" sz="2400" spc="-3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tribu</a:t>
            </a:r>
            <a:r>
              <a:rPr dirty="0" sz="2400" spc="-3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ed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with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mean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" i="1">
                <a:solidFill>
                  <a:srgbClr val="221F1F"/>
                </a:solidFill>
                <a:latin typeface="Calibri"/>
                <a:cs typeface="Calibri"/>
              </a:rPr>
              <a:t>λ</a:t>
            </a:r>
            <a:r>
              <a:rPr dirty="0" sz="2400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9969" y="2211832"/>
            <a:ext cx="67964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221F1F"/>
                </a:solidFill>
                <a:latin typeface="Calibri"/>
                <a:cs typeface="Calibri"/>
              </a:rPr>
              <a:t>=</a:t>
            </a:r>
            <a:r>
              <a:rPr dirty="0" sz="2400" b="1">
                <a:solidFill>
                  <a:srgbClr val="221F1F"/>
                </a:solidFill>
                <a:latin typeface="Calibri"/>
                <a:cs typeface="Calibri"/>
              </a:rPr>
              <a:t>&gt; </a:t>
            </a:r>
            <a:r>
              <a:rPr dirty="0" sz="2400" spc="-80" b="1">
                <a:solidFill>
                  <a:srgbClr val="221F1F"/>
                </a:solidFill>
                <a:latin typeface="Calibri"/>
                <a:cs typeface="Calibri"/>
              </a:rPr>
              <a:t>W</a:t>
            </a:r>
            <a:r>
              <a:rPr dirty="0" sz="2400" b="1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 spc="-5" b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221F1F"/>
                </a:solidFill>
                <a:latin typeface="Calibri"/>
                <a:cs typeface="Calibri"/>
              </a:rPr>
              <a:t>kn</a:t>
            </a:r>
            <a:r>
              <a:rPr dirty="0" sz="2400" spc="-25" b="1">
                <a:solidFill>
                  <a:srgbClr val="221F1F"/>
                </a:solidFill>
                <a:latin typeface="Calibri"/>
                <a:cs typeface="Calibri"/>
              </a:rPr>
              <a:t>o</a:t>
            </a:r>
            <a:r>
              <a:rPr dirty="0" sz="2400" b="1">
                <a:solidFill>
                  <a:srgbClr val="221F1F"/>
                </a:solidFill>
                <a:latin typeface="Calibri"/>
                <a:cs typeface="Calibri"/>
              </a:rPr>
              <a:t>w</a:t>
            </a:r>
            <a:r>
              <a:rPr dirty="0" sz="2400" spc="-10" b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221F1F"/>
                </a:solidFill>
                <a:latin typeface="Calibri"/>
                <a:cs typeface="Calibri"/>
              </a:rPr>
              <a:t>th</a:t>
            </a:r>
            <a:r>
              <a:rPr dirty="0" sz="2400" spc="-45" b="1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400" spc="-10" b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10" b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(</a:t>
            </a:r>
            <a:r>
              <a:rPr dirty="0" sz="2400" spc="-10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)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221F1F"/>
                </a:solidFill>
                <a:latin typeface="Calibri"/>
                <a:cs typeface="Calibri"/>
              </a:rPr>
              <a:t>also</a:t>
            </a:r>
            <a:r>
              <a:rPr dirty="0" sz="2400" spc="-5" b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221F1F"/>
                </a:solidFill>
                <a:latin typeface="Calibri"/>
                <a:cs typeface="Calibri"/>
              </a:rPr>
              <a:t>has</a:t>
            </a:r>
            <a:r>
              <a:rPr dirty="0" sz="2400" spc="-5" b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45" b="1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400" spc="-35" b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45" b="1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400" spc="-15" b="1">
                <a:solidFill>
                  <a:srgbClr val="221F1F"/>
                </a:solidFill>
                <a:latin typeface="Calibri"/>
                <a:cs typeface="Calibri"/>
              </a:rPr>
              <a:t>tionary</a:t>
            </a:r>
            <a:r>
              <a:rPr dirty="0" sz="2400" spc="10" b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221F1F"/>
                </a:solidFill>
                <a:latin typeface="Calibri"/>
                <a:cs typeface="Calibri"/>
              </a:rPr>
              <a:t>inc</a:t>
            </a:r>
            <a:r>
              <a:rPr dirty="0" sz="2400" spc="-35" b="1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 spc="-5" b="1">
                <a:solidFill>
                  <a:srgbClr val="221F1F"/>
                </a:solidFill>
                <a:latin typeface="Calibri"/>
                <a:cs typeface="Calibri"/>
              </a:rPr>
              <a:t>eme</a:t>
            </a:r>
            <a:r>
              <a:rPr dirty="0" sz="2400" spc="-30" b="1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400" spc="-10" b="1">
                <a:solidFill>
                  <a:srgbClr val="221F1F"/>
                </a:solidFill>
                <a:latin typeface="Calibri"/>
                <a:cs typeface="Calibri"/>
              </a:rPr>
              <a:t>ts</a:t>
            </a:r>
            <a:r>
              <a:rPr dirty="0" sz="2400" spc="10" b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221F1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46897" y="2335859"/>
            <a:ext cx="25400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PMingLiU"/>
                <a:cs typeface="PMingLiU"/>
              </a:rPr>
              <a:t>＃</a:t>
            </a:r>
            <a:endParaRPr sz="18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>
                <a:solidFill>
                  <a:srgbClr val="000000"/>
                </a:solidFill>
              </a:rPr>
              <a:t>Theo</a:t>
            </a:r>
            <a:r>
              <a:rPr dirty="0" sz="2950" spc="-55">
                <a:solidFill>
                  <a:srgbClr val="000000"/>
                </a:solidFill>
              </a:rPr>
              <a:t>r</a:t>
            </a:r>
            <a:r>
              <a:rPr dirty="0" sz="2950">
                <a:solidFill>
                  <a:srgbClr val="000000"/>
                </a:solidFill>
              </a:rPr>
              <a:t>em:</a:t>
            </a:r>
            <a:r>
              <a:rPr dirty="0" sz="2950" spc="10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  <a:latin typeface="Times New Roman"/>
                <a:cs typeface="Times New Roman"/>
              </a:rPr>
              <a:t>Deﬁnitions</a:t>
            </a:r>
            <a:r>
              <a:rPr dirty="0" sz="2950" spc="-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50">
                <a:solidFill>
                  <a:srgbClr val="000000"/>
                </a:solidFill>
              </a:rPr>
              <a:t>1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and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2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a</a:t>
            </a:r>
            <a:r>
              <a:rPr dirty="0" sz="2950" spc="-50">
                <a:solidFill>
                  <a:srgbClr val="000000"/>
                </a:solidFill>
              </a:rPr>
              <a:t>r</a:t>
            </a:r>
            <a:r>
              <a:rPr dirty="0" sz="2950">
                <a:solidFill>
                  <a:srgbClr val="000000"/>
                </a:solidFill>
              </a:rPr>
              <a:t>e</a:t>
            </a:r>
            <a:r>
              <a:rPr dirty="0" sz="2950" spc="20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equivalent</a:t>
            </a:r>
            <a:r>
              <a:rPr dirty="0" sz="2950" spc="-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(</a:t>
            </a:r>
            <a:r>
              <a:rPr dirty="0" sz="2950">
                <a:solidFill>
                  <a:srgbClr val="000000"/>
                </a:solidFill>
                <a:latin typeface="Times New Roman"/>
                <a:cs typeface="Times New Roman"/>
              </a:rPr>
              <a:t>con’</a:t>
            </a:r>
            <a:r>
              <a:rPr dirty="0" sz="2950" spc="-5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dirty="0" sz="2950">
                <a:solidFill>
                  <a:srgbClr val="000000"/>
                </a:solidFill>
              </a:rPr>
              <a:t>)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1389" y="1332043"/>
            <a:ext cx="6269990" cy="888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b="1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000" spc="-35" b="1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000" spc="-15" b="1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000" spc="-65" b="1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000" spc="70" b="1">
                <a:solidFill>
                  <a:srgbClr val="221F1F"/>
                </a:solidFill>
                <a:latin typeface="Microsoft JhengHei"/>
                <a:cs typeface="Microsoft JhengHei"/>
              </a:rPr>
              <a:t>f</a:t>
            </a:r>
            <a:r>
              <a:rPr dirty="0" sz="2000" b="1">
                <a:solidFill>
                  <a:srgbClr val="221F1F"/>
                </a:solidFill>
                <a:latin typeface="Microsoft JhengHei"/>
                <a:cs typeface="Microsoft JhengHei"/>
              </a:rPr>
              <a:t>:</a:t>
            </a:r>
            <a:r>
              <a:rPr dirty="0" sz="2000" spc="15" b="1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000" spc="-80">
                <a:solidFill>
                  <a:srgbClr val="221F1F"/>
                </a:solidFill>
                <a:latin typeface="Microsoft JhengHei"/>
                <a:cs typeface="Microsoft JhengHei"/>
              </a:rPr>
              <a:t>W</a:t>
            </a:r>
            <a:r>
              <a:rPr dirty="0" sz="2000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000" spc="-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000" spc="-20">
                <a:solidFill>
                  <a:srgbClr val="221F1F"/>
                </a:solidFill>
                <a:latin typeface="Microsoft JhengHei"/>
                <a:cs typeface="Microsoft JhengHei"/>
              </a:rPr>
              <a:t>sho</a:t>
            </a:r>
            <a:r>
              <a:rPr dirty="0" sz="2000" spc="-20">
                <a:solidFill>
                  <a:srgbClr val="221F1F"/>
                </a:solidFill>
                <a:latin typeface="Microsoft JhengHei"/>
                <a:cs typeface="Microsoft JhengHei"/>
              </a:rPr>
              <a:t>w</a:t>
            </a:r>
            <a:r>
              <a:rPr dirty="0" sz="200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000" spc="-10">
                <a:solidFill>
                  <a:srgbClr val="221F1F"/>
                </a:solidFill>
                <a:latin typeface="Microsoft JhengHei"/>
                <a:cs typeface="Microsoft JhengHei"/>
              </a:rPr>
              <a:t>that</a:t>
            </a:r>
            <a:r>
              <a:rPr dirty="0" sz="2000" spc="-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000">
                <a:solidFill>
                  <a:srgbClr val="221F1F"/>
                </a:solidFill>
                <a:latin typeface="Microsoft JhengHei"/>
                <a:cs typeface="Microsoft JhengHei"/>
              </a:rPr>
              <a:t>Definition</a:t>
            </a:r>
            <a:r>
              <a:rPr dirty="0" sz="2000" spc="-3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000" spc="-15">
                <a:solidFill>
                  <a:srgbClr val="221F1F"/>
                </a:solidFill>
                <a:latin typeface="Microsoft JhengHei"/>
                <a:cs typeface="Microsoft JhengHei"/>
              </a:rPr>
              <a:t>2</a:t>
            </a:r>
            <a:r>
              <a:rPr dirty="0" sz="200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000" spc="-5">
                <a:solidFill>
                  <a:srgbClr val="221F1F"/>
                </a:solidFill>
                <a:latin typeface="Microsoft JhengHei"/>
                <a:cs typeface="Microsoft JhengHei"/>
              </a:rPr>
              <a:t>impl</a:t>
            </a:r>
            <a:r>
              <a:rPr dirty="0" sz="2000" spc="-10">
                <a:solidFill>
                  <a:srgbClr val="221F1F"/>
                </a:solidFill>
                <a:latin typeface="Microsoft JhengHei"/>
                <a:cs typeface="Microsoft JhengHei"/>
              </a:rPr>
              <a:t>i</a:t>
            </a:r>
            <a:r>
              <a:rPr dirty="0" sz="2000" spc="-5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000">
                <a:solidFill>
                  <a:srgbClr val="221F1F"/>
                </a:solidFill>
                <a:latin typeface="Microsoft JhengHei"/>
                <a:cs typeface="Microsoft JhengHei"/>
              </a:rPr>
              <a:t>s</a:t>
            </a:r>
            <a:r>
              <a:rPr dirty="0" sz="2000" spc="-1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000">
                <a:solidFill>
                  <a:srgbClr val="221F1F"/>
                </a:solidFill>
                <a:latin typeface="Microsoft JhengHei"/>
                <a:cs typeface="Microsoft JhengHei"/>
              </a:rPr>
              <a:t>Definit</a:t>
            </a:r>
            <a:r>
              <a:rPr dirty="0" sz="2000" spc="-15">
                <a:solidFill>
                  <a:srgbClr val="221F1F"/>
                </a:solidFill>
                <a:latin typeface="Microsoft JhengHei"/>
                <a:cs typeface="Microsoft JhengHei"/>
              </a:rPr>
              <a:t>i</a:t>
            </a:r>
            <a:r>
              <a:rPr dirty="0" sz="2000">
                <a:solidFill>
                  <a:srgbClr val="221F1F"/>
                </a:solidFill>
                <a:latin typeface="Microsoft JhengHei"/>
                <a:cs typeface="Microsoft JhengHei"/>
              </a:rPr>
              <a:t>on</a:t>
            </a:r>
            <a:r>
              <a:rPr dirty="0" sz="2000" spc="-2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000" spc="-15">
                <a:solidFill>
                  <a:srgbClr val="221F1F"/>
                </a:solidFill>
                <a:latin typeface="Microsoft JhengHei"/>
                <a:cs typeface="Microsoft JhengHei"/>
              </a:rPr>
              <a:t>1</a:t>
            </a:r>
            <a:endParaRPr sz="20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15">
                <a:solidFill>
                  <a:srgbClr val="221F1F"/>
                </a:solidFill>
                <a:latin typeface="Microsoft JhengHei"/>
                <a:cs typeface="Microsoft JhengHei"/>
              </a:rPr>
              <a:t>Let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58975" y="1958911"/>
            <a:ext cx="2830449" cy="30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58975" y="2482850"/>
            <a:ext cx="7748524" cy="4406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41875" y="5002149"/>
            <a:ext cx="3313429" cy="721360"/>
          </a:xfrm>
          <a:custGeom>
            <a:avLst/>
            <a:gdLst/>
            <a:ahLst/>
            <a:cxnLst/>
            <a:rect l="l" t="t" r="r" b="b"/>
            <a:pathLst>
              <a:path w="3313429" h="721360">
                <a:moveTo>
                  <a:pt x="0" y="360425"/>
                </a:moveTo>
                <a:lnTo>
                  <a:pt x="21681" y="301974"/>
                </a:lnTo>
                <a:lnTo>
                  <a:pt x="48144" y="273827"/>
                </a:lnTo>
                <a:lnTo>
                  <a:pt x="84453" y="246522"/>
                </a:lnTo>
                <a:lnTo>
                  <a:pt x="130182" y="220152"/>
                </a:lnTo>
                <a:lnTo>
                  <a:pt x="184905" y="194811"/>
                </a:lnTo>
                <a:lnTo>
                  <a:pt x="248195" y="170590"/>
                </a:lnTo>
                <a:lnTo>
                  <a:pt x="319625" y="147584"/>
                </a:lnTo>
                <a:lnTo>
                  <a:pt x="398770" y="125884"/>
                </a:lnTo>
                <a:lnTo>
                  <a:pt x="485203" y="105584"/>
                </a:lnTo>
                <a:lnTo>
                  <a:pt x="578498" y="86777"/>
                </a:lnTo>
                <a:lnTo>
                  <a:pt x="678228" y="69555"/>
                </a:lnTo>
                <a:lnTo>
                  <a:pt x="783968" y="54011"/>
                </a:lnTo>
                <a:lnTo>
                  <a:pt x="895290" y="40239"/>
                </a:lnTo>
                <a:lnTo>
                  <a:pt x="1011769" y="28330"/>
                </a:lnTo>
                <a:lnTo>
                  <a:pt x="1132978" y="18379"/>
                </a:lnTo>
                <a:lnTo>
                  <a:pt x="1258490" y="10477"/>
                </a:lnTo>
                <a:lnTo>
                  <a:pt x="1387880" y="4718"/>
                </a:lnTo>
                <a:lnTo>
                  <a:pt x="1520722" y="1195"/>
                </a:lnTo>
                <a:lnTo>
                  <a:pt x="1656588" y="0"/>
                </a:lnTo>
                <a:lnTo>
                  <a:pt x="1792453" y="1195"/>
                </a:lnTo>
                <a:lnTo>
                  <a:pt x="1925295" y="4718"/>
                </a:lnTo>
                <a:lnTo>
                  <a:pt x="2054685" y="10477"/>
                </a:lnTo>
                <a:lnTo>
                  <a:pt x="2180197" y="18379"/>
                </a:lnTo>
                <a:lnTo>
                  <a:pt x="2301406" y="28330"/>
                </a:lnTo>
                <a:lnTo>
                  <a:pt x="2417885" y="40239"/>
                </a:lnTo>
                <a:lnTo>
                  <a:pt x="2529207" y="54011"/>
                </a:lnTo>
                <a:lnTo>
                  <a:pt x="2634947" y="69555"/>
                </a:lnTo>
                <a:lnTo>
                  <a:pt x="2734677" y="86777"/>
                </a:lnTo>
                <a:lnTo>
                  <a:pt x="2827972" y="105584"/>
                </a:lnTo>
                <a:lnTo>
                  <a:pt x="2914405" y="125884"/>
                </a:lnTo>
                <a:lnTo>
                  <a:pt x="2993550" y="147584"/>
                </a:lnTo>
                <a:lnTo>
                  <a:pt x="3064980" y="170590"/>
                </a:lnTo>
                <a:lnTo>
                  <a:pt x="3128270" y="194811"/>
                </a:lnTo>
                <a:lnTo>
                  <a:pt x="3182993" y="220152"/>
                </a:lnTo>
                <a:lnTo>
                  <a:pt x="3228722" y="246522"/>
                </a:lnTo>
                <a:lnTo>
                  <a:pt x="3265031" y="273827"/>
                </a:lnTo>
                <a:lnTo>
                  <a:pt x="3291494" y="301974"/>
                </a:lnTo>
                <a:lnTo>
                  <a:pt x="3313176" y="360425"/>
                </a:lnTo>
                <a:lnTo>
                  <a:pt x="3307684" y="389979"/>
                </a:lnTo>
                <a:lnTo>
                  <a:pt x="3265031" y="447024"/>
                </a:lnTo>
                <a:lnTo>
                  <a:pt x="3228722" y="474329"/>
                </a:lnTo>
                <a:lnTo>
                  <a:pt x="3182993" y="500699"/>
                </a:lnTo>
                <a:lnTo>
                  <a:pt x="3128270" y="526040"/>
                </a:lnTo>
                <a:lnTo>
                  <a:pt x="3064980" y="550261"/>
                </a:lnTo>
                <a:lnTo>
                  <a:pt x="2993550" y="573267"/>
                </a:lnTo>
                <a:lnTo>
                  <a:pt x="2914405" y="594967"/>
                </a:lnTo>
                <a:lnTo>
                  <a:pt x="2827972" y="615267"/>
                </a:lnTo>
                <a:lnTo>
                  <a:pt x="2734677" y="634074"/>
                </a:lnTo>
                <a:lnTo>
                  <a:pt x="2634947" y="651296"/>
                </a:lnTo>
                <a:lnTo>
                  <a:pt x="2529207" y="666840"/>
                </a:lnTo>
                <a:lnTo>
                  <a:pt x="2417885" y="680612"/>
                </a:lnTo>
                <a:lnTo>
                  <a:pt x="2301406" y="692521"/>
                </a:lnTo>
                <a:lnTo>
                  <a:pt x="2180197" y="702472"/>
                </a:lnTo>
                <a:lnTo>
                  <a:pt x="2054685" y="710374"/>
                </a:lnTo>
                <a:lnTo>
                  <a:pt x="1925295" y="716133"/>
                </a:lnTo>
                <a:lnTo>
                  <a:pt x="1792453" y="719656"/>
                </a:lnTo>
                <a:lnTo>
                  <a:pt x="1656588" y="720851"/>
                </a:lnTo>
                <a:lnTo>
                  <a:pt x="1520722" y="719656"/>
                </a:lnTo>
                <a:lnTo>
                  <a:pt x="1387880" y="716133"/>
                </a:lnTo>
                <a:lnTo>
                  <a:pt x="1258490" y="710374"/>
                </a:lnTo>
                <a:lnTo>
                  <a:pt x="1132978" y="702472"/>
                </a:lnTo>
                <a:lnTo>
                  <a:pt x="1011769" y="692521"/>
                </a:lnTo>
                <a:lnTo>
                  <a:pt x="895290" y="680612"/>
                </a:lnTo>
                <a:lnTo>
                  <a:pt x="783968" y="666840"/>
                </a:lnTo>
                <a:lnTo>
                  <a:pt x="678228" y="651296"/>
                </a:lnTo>
                <a:lnTo>
                  <a:pt x="578498" y="634074"/>
                </a:lnTo>
                <a:lnTo>
                  <a:pt x="485203" y="615267"/>
                </a:lnTo>
                <a:lnTo>
                  <a:pt x="398770" y="594967"/>
                </a:lnTo>
                <a:lnTo>
                  <a:pt x="319625" y="573267"/>
                </a:lnTo>
                <a:lnTo>
                  <a:pt x="248195" y="550261"/>
                </a:lnTo>
                <a:lnTo>
                  <a:pt x="184905" y="526040"/>
                </a:lnTo>
                <a:lnTo>
                  <a:pt x="130182" y="500699"/>
                </a:lnTo>
                <a:lnTo>
                  <a:pt x="84453" y="474329"/>
                </a:lnTo>
                <a:lnTo>
                  <a:pt x="48144" y="447024"/>
                </a:lnTo>
                <a:lnTo>
                  <a:pt x="21681" y="418877"/>
                </a:lnTo>
                <a:lnTo>
                  <a:pt x="0" y="360425"/>
                </a:lnTo>
                <a:close/>
              </a:path>
            </a:pathLst>
          </a:custGeom>
          <a:ln w="11428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3400" y="5118100"/>
            <a:ext cx="577850" cy="179705"/>
          </a:xfrm>
          <a:custGeom>
            <a:avLst/>
            <a:gdLst/>
            <a:ahLst/>
            <a:cxnLst/>
            <a:rect l="l" t="t" r="r" b="b"/>
            <a:pathLst>
              <a:path w="577850" h="179704">
                <a:moveTo>
                  <a:pt x="541478" y="31203"/>
                </a:moveTo>
                <a:lnTo>
                  <a:pt x="0" y="166877"/>
                </a:lnTo>
                <a:lnTo>
                  <a:pt x="3175" y="179196"/>
                </a:lnTo>
                <a:lnTo>
                  <a:pt x="544312" y="43577"/>
                </a:lnTo>
                <a:lnTo>
                  <a:pt x="553415" y="34675"/>
                </a:lnTo>
                <a:lnTo>
                  <a:pt x="541478" y="31203"/>
                </a:lnTo>
                <a:close/>
              </a:path>
              <a:path w="577850" h="179704">
                <a:moveTo>
                  <a:pt x="567377" y="25526"/>
                </a:moveTo>
                <a:lnTo>
                  <a:pt x="564133" y="25526"/>
                </a:lnTo>
                <a:lnTo>
                  <a:pt x="567181" y="37845"/>
                </a:lnTo>
                <a:lnTo>
                  <a:pt x="544312" y="43577"/>
                </a:lnTo>
                <a:lnTo>
                  <a:pt x="498094" y="88772"/>
                </a:lnTo>
                <a:lnTo>
                  <a:pt x="495553" y="91185"/>
                </a:lnTo>
                <a:lnTo>
                  <a:pt x="495553" y="95249"/>
                </a:lnTo>
                <a:lnTo>
                  <a:pt x="500506" y="100202"/>
                </a:lnTo>
                <a:lnTo>
                  <a:pt x="504444" y="100329"/>
                </a:lnTo>
                <a:lnTo>
                  <a:pt x="506983" y="97789"/>
                </a:lnTo>
                <a:lnTo>
                  <a:pt x="577850" y="28574"/>
                </a:lnTo>
                <a:lnTo>
                  <a:pt x="567377" y="25526"/>
                </a:lnTo>
                <a:close/>
              </a:path>
              <a:path w="577850" h="179704">
                <a:moveTo>
                  <a:pt x="553415" y="34675"/>
                </a:moveTo>
                <a:lnTo>
                  <a:pt x="544312" y="43577"/>
                </a:lnTo>
                <a:lnTo>
                  <a:pt x="567181" y="37845"/>
                </a:lnTo>
                <a:lnTo>
                  <a:pt x="567150" y="37718"/>
                </a:lnTo>
                <a:lnTo>
                  <a:pt x="563879" y="37718"/>
                </a:lnTo>
                <a:lnTo>
                  <a:pt x="553415" y="34675"/>
                </a:lnTo>
                <a:close/>
              </a:path>
              <a:path w="577850" h="179704">
                <a:moveTo>
                  <a:pt x="561213" y="27050"/>
                </a:moveTo>
                <a:lnTo>
                  <a:pt x="553415" y="34675"/>
                </a:lnTo>
                <a:lnTo>
                  <a:pt x="563879" y="37718"/>
                </a:lnTo>
                <a:lnTo>
                  <a:pt x="561213" y="27050"/>
                </a:lnTo>
                <a:close/>
              </a:path>
              <a:path w="577850" h="179704">
                <a:moveTo>
                  <a:pt x="564511" y="27050"/>
                </a:moveTo>
                <a:lnTo>
                  <a:pt x="561213" y="27050"/>
                </a:lnTo>
                <a:lnTo>
                  <a:pt x="563879" y="37718"/>
                </a:lnTo>
                <a:lnTo>
                  <a:pt x="567150" y="37718"/>
                </a:lnTo>
                <a:lnTo>
                  <a:pt x="564511" y="27050"/>
                </a:lnTo>
                <a:close/>
              </a:path>
              <a:path w="577850" h="179704">
                <a:moveTo>
                  <a:pt x="564133" y="25526"/>
                </a:moveTo>
                <a:lnTo>
                  <a:pt x="541478" y="31203"/>
                </a:lnTo>
                <a:lnTo>
                  <a:pt x="553415" y="34675"/>
                </a:lnTo>
                <a:lnTo>
                  <a:pt x="561213" y="27050"/>
                </a:lnTo>
                <a:lnTo>
                  <a:pt x="564511" y="27050"/>
                </a:lnTo>
                <a:lnTo>
                  <a:pt x="564133" y="25526"/>
                </a:lnTo>
                <a:close/>
              </a:path>
              <a:path w="577850" h="179704">
                <a:moveTo>
                  <a:pt x="479298" y="0"/>
                </a:moveTo>
                <a:lnTo>
                  <a:pt x="475869" y="1904"/>
                </a:lnTo>
                <a:lnTo>
                  <a:pt x="474852" y="5333"/>
                </a:lnTo>
                <a:lnTo>
                  <a:pt x="473836" y="8635"/>
                </a:lnTo>
                <a:lnTo>
                  <a:pt x="475742" y="12191"/>
                </a:lnTo>
                <a:lnTo>
                  <a:pt x="479171" y="13080"/>
                </a:lnTo>
                <a:lnTo>
                  <a:pt x="541478" y="31203"/>
                </a:lnTo>
                <a:lnTo>
                  <a:pt x="564133" y="25526"/>
                </a:lnTo>
                <a:lnTo>
                  <a:pt x="567377" y="25526"/>
                </a:lnTo>
                <a:lnTo>
                  <a:pt x="482726" y="888"/>
                </a:lnTo>
                <a:lnTo>
                  <a:pt x="479298" y="0"/>
                </a:lnTo>
                <a:close/>
              </a:path>
            </a:pathLst>
          </a:custGeom>
          <a:solidFill>
            <a:srgbClr val="D162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02301" y="5481574"/>
            <a:ext cx="3311525" cy="600710"/>
          </a:xfrm>
          <a:custGeom>
            <a:avLst/>
            <a:gdLst/>
            <a:ahLst/>
            <a:cxnLst/>
            <a:rect l="l" t="t" r="r" b="b"/>
            <a:pathLst>
              <a:path w="3311525" h="600710">
                <a:moveTo>
                  <a:pt x="0" y="300100"/>
                </a:moveTo>
                <a:lnTo>
                  <a:pt x="21670" y="251424"/>
                </a:lnTo>
                <a:lnTo>
                  <a:pt x="84410" y="205248"/>
                </a:lnTo>
                <a:lnTo>
                  <a:pt x="130115" y="183290"/>
                </a:lnTo>
                <a:lnTo>
                  <a:pt x="184809" y="162190"/>
                </a:lnTo>
                <a:lnTo>
                  <a:pt x="248065" y="142023"/>
                </a:lnTo>
                <a:lnTo>
                  <a:pt x="319458" y="122867"/>
                </a:lnTo>
                <a:lnTo>
                  <a:pt x="398562" y="104801"/>
                </a:lnTo>
                <a:lnTo>
                  <a:pt x="484949" y="87899"/>
                </a:lnTo>
                <a:lnTo>
                  <a:pt x="578194" y="72241"/>
                </a:lnTo>
                <a:lnTo>
                  <a:pt x="677872" y="57903"/>
                </a:lnTo>
                <a:lnTo>
                  <a:pt x="783555" y="44963"/>
                </a:lnTo>
                <a:lnTo>
                  <a:pt x="894817" y="33497"/>
                </a:lnTo>
                <a:lnTo>
                  <a:pt x="1011233" y="23584"/>
                </a:lnTo>
                <a:lnTo>
                  <a:pt x="1132376" y="15299"/>
                </a:lnTo>
                <a:lnTo>
                  <a:pt x="1257820" y="8722"/>
                </a:lnTo>
                <a:lnTo>
                  <a:pt x="1387140" y="3927"/>
                </a:lnTo>
                <a:lnTo>
                  <a:pt x="1519908" y="994"/>
                </a:lnTo>
                <a:lnTo>
                  <a:pt x="1655699" y="0"/>
                </a:lnTo>
                <a:lnTo>
                  <a:pt x="1791490" y="994"/>
                </a:lnTo>
                <a:lnTo>
                  <a:pt x="1924261" y="3927"/>
                </a:lnTo>
                <a:lnTo>
                  <a:pt x="2053584" y="8722"/>
                </a:lnTo>
                <a:lnTo>
                  <a:pt x="2179034" y="15299"/>
                </a:lnTo>
                <a:lnTo>
                  <a:pt x="2300184" y="23584"/>
                </a:lnTo>
                <a:lnTo>
                  <a:pt x="2416607" y="33497"/>
                </a:lnTo>
                <a:lnTo>
                  <a:pt x="2527878" y="44963"/>
                </a:lnTo>
                <a:lnTo>
                  <a:pt x="2633570" y="57903"/>
                </a:lnTo>
                <a:lnTo>
                  <a:pt x="2733257" y="72241"/>
                </a:lnTo>
                <a:lnTo>
                  <a:pt x="2826511" y="87899"/>
                </a:lnTo>
                <a:lnTo>
                  <a:pt x="2912908" y="104801"/>
                </a:lnTo>
                <a:lnTo>
                  <a:pt x="2992021" y="122867"/>
                </a:lnTo>
                <a:lnTo>
                  <a:pt x="3063423" y="142023"/>
                </a:lnTo>
                <a:lnTo>
                  <a:pt x="3126688" y="162190"/>
                </a:lnTo>
                <a:lnTo>
                  <a:pt x="3181389" y="183290"/>
                </a:lnTo>
                <a:lnTo>
                  <a:pt x="3227101" y="205248"/>
                </a:lnTo>
                <a:lnTo>
                  <a:pt x="3263397" y="227985"/>
                </a:lnTo>
                <a:lnTo>
                  <a:pt x="3306035" y="275488"/>
                </a:lnTo>
                <a:lnTo>
                  <a:pt x="3311525" y="300100"/>
                </a:lnTo>
                <a:lnTo>
                  <a:pt x="3306035" y="324713"/>
                </a:lnTo>
                <a:lnTo>
                  <a:pt x="3263397" y="372216"/>
                </a:lnTo>
                <a:lnTo>
                  <a:pt x="3227101" y="394953"/>
                </a:lnTo>
                <a:lnTo>
                  <a:pt x="3181389" y="416911"/>
                </a:lnTo>
                <a:lnTo>
                  <a:pt x="3126688" y="438011"/>
                </a:lnTo>
                <a:lnTo>
                  <a:pt x="3063423" y="458178"/>
                </a:lnTo>
                <a:lnTo>
                  <a:pt x="2992021" y="477334"/>
                </a:lnTo>
                <a:lnTo>
                  <a:pt x="2912908" y="495400"/>
                </a:lnTo>
                <a:lnTo>
                  <a:pt x="2826512" y="512302"/>
                </a:lnTo>
                <a:lnTo>
                  <a:pt x="2733257" y="527960"/>
                </a:lnTo>
                <a:lnTo>
                  <a:pt x="2633570" y="542298"/>
                </a:lnTo>
                <a:lnTo>
                  <a:pt x="2527878" y="555238"/>
                </a:lnTo>
                <a:lnTo>
                  <a:pt x="2416607" y="566704"/>
                </a:lnTo>
                <a:lnTo>
                  <a:pt x="2300184" y="576617"/>
                </a:lnTo>
                <a:lnTo>
                  <a:pt x="2179034" y="584902"/>
                </a:lnTo>
                <a:lnTo>
                  <a:pt x="2053584" y="591479"/>
                </a:lnTo>
                <a:lnTo>
                  <a:pt x="1924261" y="596274"/>
                </a:lnTo>
                <a:lnTo>
                  <a:pt x="1791490" y="599207"/>
                </a:lnTo>
                <a:lnTo>
                  <a:pt x="1655699" y="600201"/>
                </a:lnTo>
                <a:lnTo>
                  <a:pt x="1519908" y="599207"/>
                </a:lnTo>
                <a:lnTo>
                  <a:pt x="1387140" y="596274"/>
                </a:lnTo>
                <a:lnTo>
                  <a:pt x="1257820" y="591479"/>
                </a:lnTo>
                <a:lnTo>
                  <a:pt x="1132376" y="584902"/>
                </a:lnTo>
                <a:lnTo>
                  <a:pt x="1011233" y="576617"/>
                </a:lnTo>
                <a:lnTo>
                  <a:pt x="894817" y="566704"/>
                </a:lnTo>
                <a:lnTo>
                  <a:pt x="783555" y="555238"/>
                </a:lnTo>
                <a:lnTo>
                  <a:pt x="677872" y="542298"/>
                </a:lnTo>
                <a:lnTo>
                  <a:pt x="578194" y="527960"/>
                </a:lnTo>
                <a:lnTo>
                  <a:pt x="484949" y="512302"/>
                </a:lnTo>
                <a:lnTo>
                  <a:pt x="398562" y="495400"/>
                </a:lnTo>
                <a:lnTo>
                  <a:pt x="319458" y="477334"/>
                </a:lnTo>
                <a:lnTo>
                  <a:pt x="248065" y="458178"/>
                </a:lnTo>
                <a:lnTo>
                  <a:pt x="184809" y="438011"/>
                </a:lnTo>
                <a:lnTo>
                  <a:pt x="130115" y="416911"/>
                </a:lnTo>
                <a:lnTo>
                  <a:pt x="84410" y="394953"/>
                </a:lnTo>
                <a:lnTo>
                  <a:pt x="48120" y="372216"/>
                </a:lnTo>
                <a:lnTo>
                  <a:pt x="5488" y="324713"/>
                </a:lnTo>
                <a:lnTo>
                  <a:pt x="0" y="300100"/>
                </a:lnTo>
                <a:close/>
              </a:path>
            </a:pathLst>
          </a:custGeom>
          <a:ln w="11428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12175" y="5479923"/>
            <a:ext cx="577850" cy="187325"/>
          </a:xfrm>
          <a:custGeom>
            <a:avLst/>
            <a:gdLst/>
            <a:ahLst/>
            <a:cxnLst/>
            <a:rect l="l" t="t" r="r" b="b"/>
            <a:pathLst>
              <a:path w="577850" h="187325">
                <a:moveTo>
                  <a:pt x="541446" y="30286"/>
                </a:moveTo>
                <a:lnTo>
                  <a:pt x="0" y="175005"/>
                </a:lnTo>
                <a:lnTo>
                  <a:pt x="3175" y="187197"/>
                </a:lnTo>
                <a:lnTo>
                  <a:pt x="544788" y="42467"/>
                </a:lnTo>
                <a:lnTo>
                  <a:pt x="553581" y="33601"/>
                </a:lnTo>
                <a:lnTo>
                  <a:pt x="541446" y="30286"/>
                </a:lnTo>
                <a:close/>
              </a:path>
              <a:path w="577850" h="187325">
                <a:moveTo>
                  <a:pt x="567600" y="24256"/>
                </a:moveTo>
                <a:lnTo>
                  <a:pt x="564006" y="24256"/>
                </a:lnTo>
                <a:lnTo>
                  <a:pt x="567308" y="36448"/>
                </a:lnTo>
                <a:lnTo>
                  <a:pt x="544788" y="42467"/>
                </a:lnTo>
                <a:lnTo>
                  <a:pt x="499109" y="88518"/>
                </a:lnTo>
                <a:lnTo>
                  <a:pt x="496570" y="90931"/>
                </a:lnTo>
                <a:lnTo>
                  <a:pt x="496570" y="94995"/>
                </a:lnTo>
                <a:lnTo>
                  <a:pt x="501523" y="99948"/>
                </a:lnTo>
                <a:lnTo>
                  <a:pt x="505586" y="99948"/>
                </a:lnTo>
                <a:lnTo>
                  <a:pt x="577850" y="27050"/>
                </a:lnTo>
                <a:lnTo>
                  <a:pt x="567600" y="24256"/>
                </a:lnTo>
                <a:close/>
              </a:path>
              <a:path w="577850" h="187325">
                <a:moveTo>
                  <a:pt x="553581" y="33601"/>
                </a:moveTo>
                <a:lnTo>
                  <a:pt x="544788" y="42467"/>
                </a:lnTo>
                <a:lnTo>
                  <a:pt x="567308" y="36448"/>
                </a:lnTo>
                <a:lnTo>
                  <a:pt x="564006" y="36448"/>
                </a:lnTo>
                <a:lnTo>
                  <a:pt x="553581" y="33601"/>
                </a:lnTo>
                <a:close/>
              </a:path>
              <a:path w="577850" h="187325">
                <a:moveTo>
                  <a:pt x="561213" y="25907"/>
                </a:moveTo>
                <a:lnTo>
                  <a:pt x="553581" y="33601"/>
                </a:lnTo>
                <a:lnTo>
                  <a:pt x="564006" y="36448"/>
                </a:lnTo>
                <a:lnTo>
                  <a:pt x="561213" y="25907"/>
                </a:lnTo>
                <a:close/>
              </a:path>
              <a:path w="577850" h="187325">
                <a:moveTo>
                  <a:pt x="564454" y="25907"/>
                </a:moveTo>
                <a:lnTo>
                  <a:pt x="561213" y="25907"/>
                </a:lnTo>
                <a:lnTo>
                  <a:pt x="564006" y="36448"/>
                </a:lnTo>
                <a:lnTo>
                  <a:pt x="567308" y="36448"/>
                </a:lnTo>
                <a:lnTo>
                  <a:pt x="564454" y="25907"/>
                </a:lnTo>
                <a:close/>
              </a:path>
              <a:path w="577850" h="187325">
                <a:moveTo>
                  <a:pt x="564006" y="24256"/>
                </a:moveTo>
                <a:lnTo>
                  <a:pt x="541446" y="30286"/>
                </a:lnTo>
                <a:lnTo>
                  <a:pt x="553581" y="33601"/>
                </a:lnTo>
                <a:lnTo>
                  <a:pt x="561213" y="25907"/>
                </a:lnTo>
                <a:lnTo>
                  <a:pt x="564454" y="25907"/>
                </a:lnTo>
                <a:lnTo>
                  <a:pt x="564006" y="24256"/>
                </a:lnTo>
                <a:close/>
              </a:path>
              <a:path w="577850" h="187325">
                <a:moveTo>
                  <a:pt x="478917" y="0"/>
                </a:moveTo>
                <a:lnTo>
                  <a:pt x="475360" y="2031"/>
                </a:lnTo>
                <a:lnTo>
                  <a:pt x="474472" y="5460"/>
                </a:lnTo>
                <a:lnTo>
                  <a:pt x="473582" y="8762"/>
                </a:lnTo>
                <a:lnTo>
                  <a:pt x="475488" y="12318"/>
                </a:lnTo>
                <a:lnTo>
                  <a:pt x="478917" y="13207"/>
                </a:lnTo>
                <a:lnTo>
                  <a:pt x="541446" y="30286"/>
                </a:lnTo>
                <a:lnTo>
                  <a:pt x="564006" y="24256"/>
                </a:lnTo>
                <a:lnTo>
                  <a:pt x="567600" y="24256"/>
                </a:lnTo>
                <a:lnTo>
                  <a:pt x="482346" y="1015"/>
                </a:lnTo>
                <a:lnTo>
                  <a:pt x="478917" y="0"/>
                </a:lnTo>
                <a:close/>
              </a:path>
            </a:pathLst>
          </a:custGeom>
          <a:solidFill>
            <a:srgbClr val="D162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753616" y="4785527"/>
            <a:ext cx="8665845" cy="892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5"/>
              </a:lnSpc>
            </a:pP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Indepe</a:t>
            </a:r>
            <a:r>
              <a:rPr dirty="0" sz="1800" spc="-15">
                <a:solidFill>
                  <a:srgbClr val="C00000"/>
                </a:solidFill>
                <a:latin typeface="Georgia"/>
                <a:cs typeface="Georgia"/>
              </a:rPr>
              <a:t>n</a:t>
            </a:r>
            <a:r>
              <a:rPr dirty="0" sz="1800" spc="-5">
                <a:solidFill>
                  <a:srgbClr val="C00000"/>
                </a:solidFill>
                <a:latin typeface="Georgia"/>
                <a:cs typeface="Georgia"/>
              </a:rPr>
              <a:t>dent</a:t>
            </a:r>
            <a:endParaRPr sz="1800">
              <a:latin typeface="Georgia"/>
              <a:cs typeface="Georgia"/>
            </a:endParaRPr>
          </a:p>
          <a:p>
            <a:pPr algn="r" marR="322580">
              <a:lnSpc>
                <a:spcPts val="1875"/>
              </a:lnSpc>
            </a:pPr>
            <a:r>
              <a:rPr dirty="0" sz="1800" spc="-15" i="1">
                <a:solidFill>
                  <a:srgbClr val="C00000"/>
                </a:solidFill>
                <a:latin typeface="Georgia"/>
                <a:cs typeface="Georgia"/>
              </a:rPr>
              <a:t>P</a:t>
            </a:r>
            <a:r>
              <a:rPr dirty="0" sz="1800" spc="-15" i="1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Georgia"/>
                <a:cs typeface="Georgia"/>
              </a:rPr>
              <a:t>{</a:t>
            </a:r>
            <a:r>
              <a:rPr dirty="0" sz="1800" spc="-5" i="1">
                <a:solidFill>
                  <a:srgbClr val="C00000"/>
                </a:solidFill>
                <a:latin typeface="Georgia"/>
                <a:cs typeface="Georgia"/>
              </a:rPr>
              <a:t>N</a:t>
            </a: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(</a:t>
            </a:r>
            <a:r>
              <a:rPr dirty="0" sz="1800" spc="-15" i="1">
                <a:solidFill>
                  <a:srgbClr val="C00000"/>
                </a:solidFill>
                <a:latin typeface="Georgia"/>
                <a:cs typeface="Georgia"/>
              </a:rPr>
              <a:t>h</a:t>
            </a: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) =</a:t>
            </a:r>
            <a:r>
              <a:rPr dirty="0" sz="1800" spc="5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800" spc="-20" i="1">
                <a:solidFill>
                  <a:srgbClr val="C00000"/>
                </a:solidFill>
                <a:latin typeface="Georgia"/>
                <a:cs typeface="Georgia"/>
              </a:rPr>
              <a:t>0</a:t>
            </a: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}</a:t>
            </a:r>
            <a:endParaRPr sz="18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1280"/>
              </a:spcBef>
            </a:pPr>
            <a:r>
              <a:rPr dirty="0" sz="1800" spc="-15" i="1">
                <a:solidFill>
                  <a:srgbClr val="C00000"/>
                </a:solidFill>
                <a:latin typeface="Georgia"/>
                <a:cs typeface="Georgia"/>
              </a:rPr>
              <a:t>P</a:t>
            </a:r>
            <a:r>
              <a:rPr dirty="0" sz="1800" spc="-15" i="1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Georgia"/>
                <a:cs typeface="Georgia"/>
              </a:rPr>
              <a:t>{</a:t>
            </a:r>
            <a:r>
              <a:rPr dirty="0" sz="1800" spc="-5" i="1">
                <a:solidFill>
                  <a:srgbClr val="C00000"/>
                </a:solidFill>
                <a:latin typeface="Georgia"/>
                <a:cs typeface="Georgia"/>
              </a:rPr>
              <a:t>N</a:t>
            </a: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(</a:t>
            </a:r>
            <a:r>
              <a:rPr dirty="0" sz="1800" spc="-15" i="1">
                <a:solidFill>
                  <a:srgbClr val="C00000"/>
                </a:solidFill>
                <a:latin typeface="Georgia"/>
                <a:cs typeface="Georgia"/>
              </a:rPr>
              <a:t>h</a:t>
            </a: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) =</a:t>
            </a:r>
            <a:r>
              <a:rPr dirty="0" sz="1800" spc="5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800" spc="-10" i="1">
                <a:solidFill>
                  <a:srgbClr val="C00000"/>
                </a:solidFill>
                <a:latin typeface="Georgia"/>
                <a:cs typeface="Georgia"/>
              </a:rPr>
              <a:t>1</a:t>
            </a: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}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23834" y="4694682"/>
            <a:ext cx="1003554" cy="3886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86176" y="4714875"/>
            <a:ext cx="288925" cy="358775"/>
          </a:xfrm>
          <a:custGeom>
            <a:avLst/>
            <a:gdLst/>
            <a:ahLst/>
            <a:cxnLst/>
            <a:rect l="l" t="t" r="r" b="b"/>
            <a:pathLst>
              <a:path w="288925" h="358775">
                <a:moveTo>
                  <a:pt x="288925" y="214248"/>
                </a:moveTo>
                <a:lnTo>
                  <a:pt x="0" y="214248"/>
                </a:lnTo>
                <a:lnTo>
                  <a:pt x="144399" y="358774"/>
                </a:lnTo>
                <a:lnTo>
                  <a:pt x="288925" y="214248"/>
                </a:lnTo>
                <a:close/>
              </a:path>
              <a:path w="288925" h="358775">
                <a:moveTo>
                  <a:pt x="216662" y="0"/>
                </a:moveTo>
                <a:lnTo>
                  <a:pt x="72136" y="0"/>
                </a:lnTo>
                <a:lnTo>
                  <a:pt x="72136" y="214248"/>
                </a:lnTo>
                <a:lnTo>
                  <a:pt x="216662" y="214248"/>
                </a:lnTo>
                <a:lnTo>
                  <a:pt x="216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86176" y="4714875"/>
            <a:ext cx="288925" cy="358775"/>
          </a:xfrm>
          <a:custGeom>
            <a:avLst/>
            <a:gdLst/>
            <a:ahLst/>
            <a:cxnLst/>
            <a:rect l="l" t="t" r="r" b="b"/>
            <a:pathLst>
              <a:path w="288925" h="358775">
                <a:moveTo>
                  <a:pt x="0" y="214248"/>
                </a:moveTo>
                <a:lnTo>
                  <a:pt x="72136" y="214248"/>
                </a:lnTo>
                <a:lnTo>
                  <a:pt x="72136" y="0"/>
                </a:lnTo>
                <a:lnTo>
                  <a:pt x="216662" y="0"/>
                </a:lnTo>
                <a:lnTo>
                  <a:pt x="216662" y="214248"/>
                </a:lnTo>
                <a:lnTo>
                  <a:pt x="288925" y="214248"/>
                </a:lnTo>
                <a:lnTo>
                  <a:pt x="144399" y="358774"/>
                </a:lnTo>
                <a:lnTo>
                  <a:pt x="0" y="214248"/>
                </a:lnTo>
                <a:close/>
              </a:path>
            </a:pathLst>
          </a:custGeom>
          <a:ln w="11428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pc="-10"/>
              <a:t>16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148" y="93636"/>
            <a:ext cx="1243965" cy="403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b="1">
                <a:latin typeface="Times New Roman"/>
                <a:cs typeface="Times New Roman"/>
              </a:rPr>
              <a:t>Outline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0748" y="800570"/>
            <a:ext cx="8232140" cy="5021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1940" indent="-269240">
              <a:lnSpc>
                <a:spcPct val="100000"/>
              </a:lnSpc>
              <a:buClr>
                <a:srgbClr val="221F1F"/>
              </a:buClr>
              <a:buSzPct val="104444"/>
              <a:buFont typeface="Century Gothic"/>
              <a:buChar char="•"/>
              <a:tabLst>
                <a:tab pos="282575" algn="l"/>
              </a:tabLst>
            </a:pP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Int</a:t>
            </a:r>
            <a:r>
              <a:rPr dirty="0" sz="2250" spc="-35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oduction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20">
                <a:solidFill>
                  <a:srgbClr val="221F1F"/>
                </a:solidFill>
                <a:latin typeface="Microsoft JhengHei"/>
                <a:cs typeface="Microsoft JhengHei"/>
              </a:rPr>
              <a:t>t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 </a:t>
            </a:r>
            <a:r>
              <a:rPr dirty="0" sz="2250" spc="-90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oisson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 P</a:t>
            </a:r>
            <a:r>
              <a:rPr dirty="0" sz="2250" spc="-30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ocesses</a:t>
            </a:r>
            <a:endParaRPr sz="2250">
              <a:latin typeface="Microsoft JhengHei"/>
              <a:cs typeface="Microsoft JhengHei"/>
            </a:endParaRPr>
          </a:p>
          <a:p>
            <a:pPr lvl="1" marL="620395" indent="-226695">
              <a:lnSpc>
                <a:spcPct val="100000"/>
              </a:lnSpc>
              <a:spcBef>
                <a:spcPts val="985"/>
              </a:spcBef>
              <a:buClr>
                <a:srgbClr val="221F1F"/>
              </a:buClr>
              <a:buFont typeface="Microsoft JhengHei"/>
              <a:buChar char="–"/>
              <a:tabLst>
                <a:tab pos="621030" algn="l"/>
              </a:tabLst>
            </a:pP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Definit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io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n </a:t>
            </a:r>
            <a:r>
              <a:rPr dirty="0" sz="2250" spc="-45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f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arri</a:t>
            </a:r>
            <a:r>
              <a:rPr dirty="0" sz="2250" spc="-50">
                <a:solidFill>
                  <a:srgbClr val="221F1F"/>
                </a:solidFill>
                <a:latin typeface="Microsoft JhengHei"/>
                <a:cs typeface="Microsoft JhengHei"/>
              </a:rPr>
              <a:t>v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l 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 spc="-35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ocess</a:t>
            </a:r>
            <a:endParaRPr sz="2250">
              <a:latin typeface="Microsoft JhengHei"/>
              <a:cs typeface="Microsoft JhengHei"/>
            </a:endParaRPr>
          </a:p>
          <a:p>
            <a:pPr lvl="1" marL="620395" indent="-226695">
              <a:lnSpc>
                <a:spcPct val="100000"/>
              </a:lnSpc>
              <a:spcBef>
                <a:spcPts val="800"/>
              </a:spcBef>
              <a:buClr>
                <a:srgbClr val="221F1F"/>
              </a:buClr>
              <a:buFont typeface="Microsoft JhengHei"/>
              <a:buChar char="–"/>
              <a:tabLst>
                <a:tab pos="621030" algn="l"/>
              </a:tabLst>
            </a:pP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Definition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45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f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35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en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wal 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 spc="-35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ocess</a:t>
            </a:r>
            <a:endParaRPr sz="2250">
              <a:latin typeface="Microsoft JhengHei"/>
              <a:cs typeface="Microsoft JhengHei"/>
            </a:endParaRPr>
          </a:p>
          <a:p>
            <a:pPr lvl="1" marL="620395" indent="-226695">
              <a:lnSpc>
                <a:spcPct val="100000"/>
              </a:lnSpc>
              <a:spcBef>
                <a:spcPts val="795"/>
              </a:spcBef>
              <a:buClr>
                <a:srgbClr val="221F1F"/>
              </a:buClr>
              <a:buFont typeface="Microsoft JhengHei"/>
              <a:buChar char="–"/>
              <a:tabLst>
                <a:tab pos="621030" algn="l"/>
              </a:tabLst>
            </a:pP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Definit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io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n </a:t>
            </a:r>
            <a:r>
              <a:rPr dirty="0" sz="2250" spc="-45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f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90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oisson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 p</a:t>
            </a:r>
            <a:r>
              <a:rPr dirty="0" sz="2250" spc="-35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ocess</a:t>
            </a:r>
            <a:endParaRPr sz="2250">
              <a:latin typeface="Microsoft JhengHei"/>
              <a:cs typeface="Microsoft JhengHei"/>
            </a:endParaRPr>
          </a:p>
          <a:p>
            <a:pPr marL="281940" indent="-269240">
              <a:lnSpc>
                <a:spcPct val="100000"/>
              </a:lnSpc>
              <a:spcBef>
                <a:spcPts val="1065"/>
              </a:spcBef>
              <a:buClr>
                <a:srgbClr val="221F1F"/>
              </a:buClr>
              <a:buSzPct val="104444"/>
              <a:buFont typeface="Century Gothic"/>
              <a:buChar char="•"/>
              <a:tabLst>
                <a:tab pos="282575" algn="l"/>
              </a:tabLst>
            </a:pP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 spc="-30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ope</a:t>
            </a:r>
            <a:r>
              <a:rPr dirty="0" sz="2250" spc="60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ties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45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f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90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oisson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 spc="-35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ocesses</a:t>
            </a:r>
            <a:endParaRPr sz="2250">
              <a:latin typeface="Microsoft JhengHei"/>
              <a:cs typeface="Microsoft JhengHei"/>
            </a:endParaRPr>
          </a:p>
          <a:p>
            <a:pPr lvl="1" marL="620395" indent="-226695">
              <a:lnSpc>
                <a:spcPct val="100000"/>
              </a:lnSpc>
              <a:spcBef>
                <a:spcPts val="1030"/>
              </a:spcBef>
              <a:buClr>
                <a:srgbClr val="221F1F"/>
              </a:buClr>
              <a:buFont typeface="Microsoft JhengHei"/>
              <a:buChar char="–"/>
              <a:tabLst>
                <a:tab pos="621030" algn="l"/>
              </a:tabLst>
            </a:pP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In</a:t>
            </a:r>
            <a:r>
              <a:rPr dirty="0" sz="2250" spc="-20">
                <a:solidFill>
                  <a:srgbClr val="221F1F"/>
                </a:solidFill>
                <a:latin typeface="Microsoft JhengHei"/>
                <a:cs typeface="Microsoft JhengHei"/>
              </a:rPr>
              <a:t>t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250" spc="-160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-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arri</a:t>
            </a:r>
            <a:r>
              <a:rPr dirty="0" sz="2250" spc="-50">
                <a:solidFill>
                  <a:srgbClr val="221F1F"/>
                </a:solidFill>
                <a:latin typeface="Microsoft JhengHei"/>
                <a:cs typeface="Microsoft JhengHei"/>
              </a:rPr>
              <a:t>v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l time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distribution</a:t>
            </a:r>
            <a:endParaRPr sz="2250">
              <a:latin typeface="Microsoft JhengHei"/>
              <a:cs typeface="Microsoft JhengHei"/>
            </a:endParaRPr>
          </a:p>
          <a:p>
            <a:pPr lvl="1" marL="620395" indent="-226695">
              <a:lnSpc>
                <a:spcPct val="100000"/>
              </a:lnSpc>
              <a:spcBef>
                <a:spcPts val="805"/>
              </a:spcBef>
              <a:buClr>
                <a:srgbClr val="221F1F"/>
              </a:buClr>
              <a:buFont typeface="Microsoft JhengHei"/>
              <a:buChar char="–"/>
              <a:tabLst>
                <a:tab pos="621030" algn="l"/>
              </a:tabLst>
            </a:pPr>
            <a:r>
              <a:rPr dirty="0" sz="2250" spc="-95">
                <a:solidFill>
                  <a:srgbClr val="221F1F"/>
                </a:solidFill>
                <a:latin typeface="Microsoft JhengHei"/>
                <a:cs typeface="Microsoft JhengHei"/>
              </a:rPr>
              <a:t>W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aitin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g</a:t>
            </a:r>
            <a:r>
              <a:rPr dirty="0" sz="2250" spc="2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time</a:t>
            </a:r>
            <a:r>
              <a:rPr dirty="0" sz="2250" spc="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distribution</a:t>
            </a:r>
            <a:endParaRPr sz="2250">
              <a:latin typeface="Microsoft JhengHei"/>
              <a:cs typeface="Microsoft JhengHei"/>
            </a:endParaRPr>
          </a:p>
          <a:p>
            <a:pPr lvl="1" marL="620395" indent="-226695">
              <a:lnSpc>
                <a:spcPct val="100000"/>
              </a:lnSpc>
              <a:spcBef>
                <a:spcPts val="795"/>
              </a:spcBef>
              <a:buClr>
                <a:srgbClr val="221F1F"/>
              </a:buClr>
              <a:buFont typeface="Microsoft JhengHei"/>
              <a:buChar char="–"/>
              <a:tabLst>
                <a:tab pos="621030" algn="l"/>
              </a:tabLst>
            </a:pP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Superposition</a:t>
            </a:r>
            <a:r>
              <a:rPr dirty="0" sz="2250" spc="-1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an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d</a:t>
            </a:r>
            <a:r>
              <a:rPr dirty="0" sz="2250" spc="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decomposition</a:t>
            </a:r>
            <a:endParaRPr sz="2250">
              <a:latin typeface="Microsoft JhengHei"/>
              <a:cs typeface="Microsoft JhengHei"/>
            </a:endParaRPr>
          </a:p>
          <a:p>
            <a:pPr marL="281940" indent="-269240">
              <a:lnSpc>
                <a:spcPct val="100000"/>
              </a:lnSpc>
              <a:spcBef>
                <a:spcPts val="965"/>
              </a:spcBef>
              <a:buClr>
                <a:srgbClr val="221F1F"/>
              </a:buClr>
              <a:buSzPct val="104444"/>
              <a:buFont typeface="Century Gothic"/>
              <a:buChar char="•"/>
              <a:tabLst>
                <a:tab pos="282575" algn="l"/>
              </a:tabLst>
            </a:pP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No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n-homogeneous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85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oisson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 p</a:t>
            </a:r>
            <a:r>
              <a:rPr dirty="0" sz="2250" spc="-35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ocesses</a:t>
            </a:r>
            <a:r>
              <a:rPr dirty="0" sz="2250" spc="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(</a:t>
            </a:r>
            <a:r>
              <a:rPr dirty="0" sz="2250" spc="-35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elaxin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g</a:t>
            </a:r>
            <a:r>
              <a:rPr dirty="0" sz="2250" spc="2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350" spc="-125" i="1">
                <a:solidFill>
                  <a:srgbClr val="221F1F"/>
                </a:solidFill>
                <a:latin typeface="Lucida Sans"/>
                <a:cs typeface="Lucida Sans"/>
              </a:rPr>
              <a:t>stationa</a:t>
            </a:r>
            <a:r>
              <a:rPr dirty="0" sz="2350" spc="-25" i="1">
                <a:solidFill>
                  <a:srgbClr val="221F1F"/>
                </a:solidFill>
                <a:latin typeface="Lucida Sans"/>
                <a:cs typeface="Lucida Sans"/>
              </a:rPr>
              <a:t>r</a:t>
            </a:r>
            <a:r>
              <a:rPr dirty="0" sz="2350" spc="-130" i="1">
                <a:solidFill>
                  <a:srgbClr val="221F1F"/>
                </a:solidFill>
                <a:latin typeface="Lucida Sans"/>
                <a:cs typeface="Lucida Sans"/>
              </a:rPr>
              <a:t>y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)</a:t>
            </a:r>
            <a:endParaRPr sz="2250">
              <a:latin typeface="Microsoft JhengHei"/>
              <a:cs typeface="Microsoft JhengHei"/>
            </a:endParaRPr>
          </a:p>
          <a:p>
            <a:pPr marL="281940" indent="-269240">
              <a:lnSpc>
                <a:spcPct val="100000"/>
              </a:lnSpc>
              <a:spcBef>
                <a:spcPts val="1180"/>
              </a:spcBef>
              <a:buClr>
                <a:srgbClr val="221F1F"/>
              </a:buClr>
              <a:buSzPct val="104444"/>
              <a:buFont typeface="Century Gothic"/>
              <a:buChar char="•"/>
              <a:tabLst>
                <a:tab pos="282575" algn="l"/>
              </a:tabLst>
            </a:pP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Compound </a:t>
            </a:r>
            <a:r>
              <a:rPr dirty="0" sz="2250" spc="-95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oisson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 spc="-35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ocesses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(</a:t>
            </a:r>
            <a:r>
              <a:rPr dirty="0" sz="2250" spc="-30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elaxin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g</a:t>
            </a:r>
            <a:r>
              <a:rPr dirty="0" sz="2250" spc="2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350" spc="-70" i="1">
                <a:solidFill>
                  <a:srgbClr val="221F1F"/>
                </a:solidFill>
                <a:latin typeface="Lucida Sans"/>
                <a:cs typeface="Lucida Sans"/>
              </a:rPr>
              <a:t>singl</a:t>
            </a:r>
            <a:r>
              <a:rPr dirty="0" sz="2350" spc="-75" i="1">
                <a:solidFill>
                  <a:srgbClr val="221F1F"/>
                </a:solidFill>
                <a:latin typeface="Lucida Sans"/>
                <a:cs typeface="Lucida Sans"/>
              </a:rPr>
              <a:t>e</a:t>
            </a:r>
            <a:r>
              <a:rPr dirty="0" sz="2350" spc="-170" i="1">
                <a:solidFill>
                  <a:srgbClr val="221F1F"/>
                </a:solidFill>
                <a:latin typeface="Lucida Sans"/>
                <a:cs typeface="Lucida Sans"/>
              </a:rPr>
              <a:t> </a:t>
            </a:r>
            <a:r>
              <a:rPr dirty="0" sz="2350" spc="-204" i="1">
                <a:solidFill>
                  <a:srgbClr val="221F1F"/>
                </a:solidFill>
                <a:latin typeface="Lucida Sans"/>
                <a:cs typeface="Lucida Sans"/>
              </a:rPr>
              <a:t>arri</a:t>
            </a:r>
            <a:r>
              <a:rPr dirty="0" sz="2350" spc="-280" i="1">
                <a:solidFill>
                  <a:srgbClr val="221F1F"/>
                </a:solidFill>
                <a:latin typeface="Lucida Sans"/>
                <a:cs typeface="Lucida Sans"/>
              </a:rPr>
              <a:t>v</a:t>
            </a:r>
            <a:r>
              <a:rPr dirty="0" sz="2350" spc="-204" i="1">
                <a:solidFill>
                  <a:srgbClr val="221F1F"/>
                </a:solidFill>
                <a:latin typeface="Lucida Sans"/>
                <a:cs typeface="Lucida Sans"/>
              </a:rPr>
              <a:t>a</a:t>
            </a:r>
            <a:r>
              <a:rPr dirty="0" sz="2350" spc="-95" i="1">
                <a:solidFill>
                  <a:srgbClr val="221F1F"/>
                </a:solidFill>
                <a:latin typeface="Lucida Sans"/>
                <a:cs typeface="Lucida Sans"/>
              </a:rPr>
              <a:t>l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)</a:t>
            </a:r>
            <a:endParaRPr sz="2250">
              <a:latin typeface="Microsoft JhengHei"/>
              <a:cs typeface="Microsoft JhengHei"/>
            </a:endParaRPr>
          </a:p>
          <a:p>
            <a:pPr marL="281940" indent="-269240">
              <a:lnSpc>
                <a:spcPct val="100000"/>
              </a:lnSpc>
              <a:spcBef>
                <a:spcPts val="1175"/>
              </a:spcBef>
              <a:buClr>
                <a:srgbClr val="221F1F"/>
              </a:buClr>
              <a:buSzPct val="104444"/>
              <a:buFont typeface="Century Gothic"/>
              <a:buChar char="•"/>
              <a:tabLst>
                <a:tab pos="282575" algn="l"/>
              </a:tabLst>
            </a:pP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Modula</a:t>
            </a:r>
            <a:r>
              <a:rPr dirty="0" sz="2250" spc="-15">
                <a:solidFill>
                  <a:srgbClr val="221F1F"/>
                </a:solidFill>
                <a:latin typeface="Microsoft JhengHei"/>
                <a:cs typeface="Microsoft JhengHei"/>
              </a:rPr>
              <a:t>t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d</a:t>
            </a:r>
            <a:r>
              <a:rPr dirty="0" sz="2250" spc="1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90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oisson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 spc="-35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ocesses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(</a:t>
            </a:r>
            <a:r>
              <a:rPr dirty="0" sz="2250" spc="-30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elaxin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g</a:t>
            </a:r>
            <a:r>
              <a:rPr dirty="0" sz="2250" spc="3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350" spc="-35" i="1">
                <a:solidFill>
                  <a:srgbClr val="221F1F"/>
                </a:solidFill>
                <a:latin typeface="Lucida Sans"/>
                <a:cs typeface="Lucida Sans"/>
              </a:rPr>
              <a:t>independe</a:t>
            </a:r>
            <a:r>
              <a:rPr dirty="0" sz="2350" spc="-40" i="1">
                <a:solidFill>
                  <a:srgbClr val="221F1F"/>
                </a:solidFill>
                <a:latin typeface="Lucida Sans"/>
                <a:cs typeface="Lucida Sans"/>
              </a:rPr>
              <a:t>n</a:t>
            </a:r>
            <a:r>
              <a:rPr dirty="0" sz="2350" spc="-85" i="1">
                <a:solidFill>
                  <a:srgbClr val="221F1F"/>
                </a:solidFill>
                <a:latin typeface="Lucida Sans"/>
                <a:cs typeface="Lucida Sans"/>
              </a:rPr>
              <a:t>t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)</a:t>
            </a:r>
            <a:endParaRPr sz="225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45338"/>
            <a:ext cx="8930005" cy="0"/>
          </a:xfrm>
          <a:custGeom>
            <a:avLst/>
            <a:gdLst/>
            <a:ahLst/>
            <a:cxnLst/>
            <a:rect l="l" t="t" r="r" b="b"/>
            <a:pathLst>
              <a:path w="8930005" h="0">
                <a:moveTo>
                  <a:pt x="0" y="0"/>
                </a:moveTo>
                <a:lnTo>
                  <a:pt x="892957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32151" y="249174"/>
            <a:ext cx="3971925" cy="1673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1625" y="2198624"/>
            <a:ext cx="3043301" cy="1673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30675" y="4111688"/>
            <a:ext cx="5081651" cy="3063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82800" y="4633849"/>
            <a:ext cx="720725" cy="431800"/>
          </a:xfrm>
          <a:custGeom>
            <a:avLst/>
            <a:gdLst/>
            <a:ahLst/>
            <a:cxnLst/>
            <a:rect l="l" t="t" r="r" b="b"/>
            <a:pathLst>
              <a:path w="720725" h="431800">
                <a:moveTo>
                  <a:pt x="504825" y="0"/>
                </a:moveTo>
                <a:lnTo>
                  <a:pt x="504825" y="107949"/>
                </a:lnTo>
                <a:lnTo>
                  <a:pt x="0" y="107949"/>
                </a:lnTo>
                <a:lnTo>
                  <a:pt x="0" y="323849"/>
                </a:lnTo>
                <a:lnTo>
                  <a:pt x="504825" y="323849"/>
                </a:lnTo>
                <a:lnTo>
                  <a:pt x="504825" y="431799"/>
                </a:lnTo>
                <a:lnTo>
                  <a:pt x="720725" y="215899"/>
                </a:lnTo>
                <a:lnTo>
                  <a:pt x="504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82800" y="4633849"/>
            <a:ext cx="720725" cy="431800"/>
          </a:xfrm>
          <a:custGeom>
            <a:avLst/>
            <a:gdLst/>
            <a:ahLst/>
            <a:cxnLst/>
            <a:rect l="l" t="t" r="r" b="b"/>
            <a:pathLst>
              <a:path w="720725" h="431800">
                <a:moveTo>
                  <a:pt x="0" y="107949"/>
                </a:moveTo>
                <a:lnTo>
                  <a:pt x="504825" y="107949"/>
                </a:lnTo>
                <a:lnTo>
                  <a:pt x="504825" y="0"/>
                </a:lnTo>
                <a:lnTo>
                  <a:pt x="720725" y="215899"/>
                </a:lnTo>
                <a:lnTo>
                  <a:pt x="504825" y="431799"/>
                </a:lnTo>
                <a:lnTo>
                  <a:pt x="504825" y="323849"/>
                </a:lnTo>
                <a:lnTo>
                  <a:pt x="0" y="323849"/>
                </a:lnTo>
                <a:lnTo>
                  <a:pt x="0" y="107949"/>
                </a:lnTo>
                <a:close/>
              </a:path>
            </a:pathLst>
          </a:custGeom>
          <a:ln w="1142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19425" y="4633849"/>
            <a:ext cx="6359525" cy="6445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90776" y="6151562"/>
            <a:ext cx="1227137" cy="2190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06825" y="6442075"/>
            <a:ext cx="3459226" cy="3222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06825" y="5865812"/>
            <a:ext cx="5848350" cy="3222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12912" y="5865944"/>
            <a:ext cx="278130" cy="865505"/>
          </a:xfrm>
          <a:custGeom>
            <a:avLst/>
            <a:gdLst/>
            <a:ahLst/>
            <a:cxnLst/>
            <a:rect l="l" t="t" r="r" b="b"/>
            <a:pathLst>
              <a:path w="278129" h="865504">
                <a:moveTo>
                  <a:pt x="278088" y="865055"/>
                </a:moveTo>
                <a:lnTo>
                  <a:pt x="238175" y="864126"/>
                </a:lnTo>
                <a:lnTo>
                  <a:pt x="186835" y="859653"/>
                </a:lnTo>
                <a:lnTo>
                  <a:pt x="142414" y="849295"/>
                </a:lnTo>
                <a:lnTo>
                  <a:pt x="133562" y="456534"/>
                </a:lnTo>
                <a:lnTo>
                  <a:pt x="132135" y="453136"/>
                </a:lnTo>
                <a:lnTo>
                  <a:pt x="88003" y="438987"/>
                </a:lnTo>
                <a:lnTo>
                  <a:pt x="38913" y="433934"/>
                </a:lnTo>
                <a:lnTo>
                  <a:pt x="0" y="432535"/>
                </a:lnTo>
                <a:lnTo>
                  <a:pt x="19183" y="432241"/>
                </a:lnTo>
                <a:lnTo>
                  <a:pt x="72421" y="428385"/>
                </a:lnTo>
                <a:lnTo>
                  <a:pt x="112955" y="420910"/>
                </a:lnTo>
                <a:lnTo>
                  <a:pt x="133562" y="23934"/>
                </a:lnTo>
                <a:lnTo>
                  <a:pt x="134987" y="20532"/>
                </a:lnTo>
                <a:lnTo>
                  <a:pt x="179073" y="6417"/>
                </a:lnTo>
                <a:lnTo>
                  <a:pt x="228141" y="1393"/>
                </a:lnTo>
                <a:lnTo>
                  <a:pt x="247109" y="480"/>
                </a:lnTo>
                <a:lnTo>
                  <a:pt x="267059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218429" y="7105396"/>
            <a:ext cx="25717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8975" y="754062"/>
            <a:ext cx="2131949" cy="322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82725" y="1473136"/>
            <a:ext cx="6938899" cy="1192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94400" y="3130550"/>
            <a:ext cx="1035050" cy="209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34413" y="3129801"/>
            <a:ext cx="3410712" cy="30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09089" y="3128085"/>
            <a:ext cx="25400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PMingLiU"/>
                <a:cs typeface="PMingLiU"/>
              </a:rPr>
              <a:t>∵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46250" y="3849624"/>
            <a:ext cx="2011426" cy="3524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pc="-10"/>
              <a:t>21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1087" y="6096000"/>
            <a:ext cx="2790825" cy="644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59126" y="442849"/>
            <a:ext cx="4775200" cy="1606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9625" y="2193988"/>
            <a:ext cx="9494774" cy="8556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98550" y="4425950"/>
            <a:ext cx="3141726" cy="6445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86077" y="5425618"/>
            <a:ext cx="4640072" cy="3067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33017" y="4641001"/>
            <a:ext cx="6376035" cy="1983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00170">
              <a:lnSpc>
                <a:spcPct val="100000"/>
              </a:lnSpc>
            </a:pP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integral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PMingLiU"/>
                <a:cs typeface="PMingLiU"/>
              </a:rPr>
              <a:t>∵</a:t>
            </a:r>
            <a:endParaRPr sz="1800">
              <a:latin typeface="PMingLiU"/>
              <a:cs typeface="PMingLiU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1075"/>
              </a:spcBef>
            </a:pPr>
            <a:r>
              <a:rPr dirty="0" sz="1800">
                <a:latin typeface="PMingLiU"/>
                <a:cs typeface="PMingLiU"/>
              </a:rPr>
              <a:t>＃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85950" y="3273425"/>
            <a:ext cx="8799449" cy="742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02301" y="3346450"/>
            <a:ext cx="288925" cy="431800"/>
          </a:xfrm>
          <a:custGeom>
            <a:avLst/>
            <a:gdLst/>
            <a:ahLst/>
            <a:cxnLst/>
            <a:rect l="l" t="t" r="r" b="b"/>
            <a:pathLst>
              <a:path w="288925" h="431800">
                <a:moveTo>
                  <a:pt x="288925" y="0"/>
                </a:moveTo>
                <a:lnTo>
                  <a:pt x="0" y="431800"/>
                </a:lnTo>
              </a:path>
            </a:pathLst>
          </a:custGeom>
          <a:ln w="9525">
            <a:solidFill>
              <a:srgbClr val="D162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78500" y="3346450"/>
            <a:ext cx="288925" cy="431800"/>
          </a:xfrm>
          <a:custGeom>
            <a:avLst/>
            <a:gdLst/>
            <a:ahLst/>
            <a:cxnLst/>
            <a:rect l="l" t="t" r="r" b="b"/>
            <a:pathLst>
              <a:path w="288925" h="431800">
                <a:moveTo>
                  <a:pt x="288925" y="0"/>
                </a:moveTo>
                <a:lnTo>
                  <a:pt x="0" y="431800"/>
                </a:lnTo>
              </a:path>
            </a:pathLst>
          </a:custGeom>
          <a:ln w="9525">
            <a:solidFill>
              <a:srgbClr val="D162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pc="-10"/>
              <a:t>21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>
                <a:solidFill>
                  <a:srgbClr val="000000"/>
                </a:solidFill>
              </a:rPr>
              <a:t>The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Inte</a:t>
            </a:r>
            <a:r>
              <a:rPr dirty="0" sz="2950" spc="-105">
                <a:solidFill>
                  <a:srgbClr val="000000"/>
                </a:solidFill>
              </a:rPr>
              <a:t>r</a:t>
            </a:r>
            <a:r>
              <a:rPr dirty="0" sz="2950" spc="-5">
                <a:solidFill>
                  <a:srgbClr val="000000"/>
                </a:solidFill>
              </a:rPr>
              <a:t>-</a:t>
            </a:r>
            <a:r>
              <a:rPr dirty="0" sz="2950">
                <a:solidFill>
                  <a:srgbClr val="000000"/>
                </a:solidFill>
              </a:rPr>
              <a:t>Arrival</a:t>
            </a:r>
            <a:r>
              <a:rPr dirty="0" sz="2950" spc="-40">
                <a:solidFill>
                  <a:srgbClr val="000000"/>
                </a:solidFill>
              </a:rPr>
              <a:t> </a:t>
            </a:r>
            <a:r>
              <a:rPr dirty="0" sz="2950" spc="-55">
                <a:solidFill>
                  <a:srgbClr val="000000"/>
                </a:solidFill>
              </a:rPr>
              <a:t>T</a:t>
            </a:r>
            <a:r>
              <a:rPr dirty="0" sz="2950">
                <a:solidFill>
                  <a:srgbClr val="000000"/>
                </a:solidFill>
              </a:rPr>
              <a:t>ime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Distribution</a:t>
            </a:r>
            <a:endParaRPr sz="2950"/>
          </a:p>
        </p:txBody>
      </p:sp>
      <p:sp>
        <p:nvSpPr>
          <p:cNvPr id="4" name="object 4"/>
          <p:cNvSpPr/>
          <p:nvPr/>
        </p:nvSpPr>
        <p:spPr>
          <a:xfrm>
            <a:off x="3402076" y="2103437"/>
            <a:ext cx="2227199" cy="30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57400" y="3057525"/>
            <a:ext cx="6884924" cy="1127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01850" y="4338701"/>
            <a:ext cx="8053324" cy="2176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3090" y="1242953"/>
            <a:ext cx="9354820" cy="2030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735">
              <a:lnSpc>
                <a:spcPct val="100000"/>
              </a:lnSpc>
            </a:pPr>
            <a:r>
              <a:rPr dirty="0" sz="2400" spc="-20" b="1">
                <a:solidFill>
                  <a:srgbClr val="221F1F"/>
                </a:solidFill>
                <a:latin typeface="Microsoft JhengHei"/>
                <a:cs typeface="Microsoft JhengHei"/>
              </a:rPr>
              <a:t>Theo</a:t>
            </a:r>
            <a:r>
              <a:rPr dirty="0" sz="2400" spc="-40" b="1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400" spc="-20" b="1">
                <a:solidFill>
                  <a:srgbClr val="221F1F"/>
                </a:solidFill>
                <a:latin typeface="Microsoft JhengHei"/>
                <a:cs typeface="Microsoft JhengHei"/>
              </a:rPr>
              <a:t>em</a:t>
            </a:r>
            <a:endParaRPr sz="2400">
              <a:latin typeface="Microsoft JhengHei"/>
              <a:cs typeface="Microsoft JhengHei"/>
            </a:endParaRPr>
          </a:p>
          <a:p>
            <a:pPr marL="558800" marR="5080">
              <a:lnSpc>
                <a:spcPct val="110400"/>
              </a:lnSpc>
              <a:spcBef>
                <a:spcPts val="85"/>
              </a:spcBef>
              <a:tabLst>
                <a:tab pos="4520565" algn="l"/>
                <a:tab pos="5200015" algn="l"/>
              </a:tabLst>
            </a:pPr>
            <a:r>
              <a:rPr dirty="0" sz="2250" spc="-90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oisson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 spc="-30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ocesses</a:t>
            </a:r>
            <a:r>
              <a:rPr dirty="0" sz="2250" spc="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ha</a:t>
            </a:r>
            <a:r>
              <a:rPr dirty="0" sz="2250" spc="-15">
                <a:solidFill>
                  <a:srgbClr val="221F1F"/>
                </a:solidFill>
                <a:latin typeface="Microsoft JhengHei"/>
                <a:cs typeface="Microsoft JhengHei"/>
              </a:rPr>
              <a:t>v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250" spc="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>
                <a:latin typeface="Microsoft JhengHei"/>
                <a:cs typeface="Microsoft JhengHei"/>
              </a:rPr>
              <a:t>expon</a:t>
            </a:r>
            <a:r>
              <a:rPr dirty="0" sz="2250" spc="-10">
                <a:latin typeface="Microsoft JhengHei"/>
                <a:cs typeface="Microsoft JhengHei"/>
              </a:rPr>
              <a:t>e</a:t>
            </a:r>
            <a:r>
              <a:rPr dirty="0" sz="2250" spc="-5">
                <a:latin typeface="Microsoft JhengHei"/>
                <a:cs typeface="Microsoft JhengHei"/>
              </a:rPr>
              <a:t>ntia</a:t>
            </a:r>
            <a:r>
              <a:rPr dirty="0" sz="2250">
                <a:latin typeface="Microsoft JhengHei"/>
                <a:cs typeface="Microsoft JhengHei"/>
              </a:rPr>
              <a:t>l</a:t>
            </a:r>
            <a:r>
              <a:rPr dirty="0" sz="2250" spc="15">
                <a:latin typeface="Microsoft JhengHei"/>
                <a:cs typeface="Microsoft JhengHe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in</a:t>
            </a:r>
            <a:r>
              <a:rPr dirty="0" sz="2250" spc="-20">
                <a:solidFill>
                  <a:srgbClr val="221F1F"/>
                </a:solidFill>
                <a:latin typeface="Microsoft JhengHei"/>
                <a:cs typeface="Microsoft JhengHei"/>
              </a:rPr>
              <a:t>t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250" spc="-160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-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arri</a:t>
            </a:r>
            <a:r>
              <a:rPr dirty="0" sz="2250" spc="-50">
                <a:solidFill>
                  <a:srgbClr val="221F1F"/>
                </a:solidFill>
                <a:latin typeface="Microsoft JhengHei"/>
                <a:cs typeface="Microsoft JhengHei"/>
              </a:rPr>
              <a:t>v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l time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 distribution,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i.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250" spc="-5">
                <a:solidFill>
                  <a:srgbClr val="C00000"/>
                </a:solidFill>
                <a:latin typeface="Microsoft JhengHei"/>
                <a:cs typeface="Microsoft JhengHei"/>
              </a:rPr>
              <a:t>.</a:t>
            </a:r>
            <a:r>
              <a:rPr dirty="0" sz="2250">
                <a:solidFill>
                  <a:srgbClr val="C00000"/>
                </a:solidFill>
                <a:latin typeface="Microsoft JhengHei"/>
                <a:cs typeface="Microsoft JhengHei"/>
              </a:rPr>
              <a:t>,		</a:t>
            </a:r>
            <a:r>
              <a:rPr dirty="0" sz="2250" spc="-5">
                <a:latin typeface="Microsoft JhengHei"/>
                <a:cs typeface="Microsoft JhengHei"/>
              </a:rPr>
              <a:t>a</a:t>
            </a:r>
            <a:r>
              <a:rPr dirty="0" sz="2250" spc="-35">
                <a:latin typeface="Microsoft JhengHei"/>
                <a:cs typeface="Microsoft JhengHei"/>
              </a:rPr>
              <a:t>r</a:t>
            </a:r>
            <a:r>
              <a:rPr dirty="0" sz="2250">
                <a:latin typeface="Microsoft JhengHei"/>
                <a:cs typeface="Microsoft JhengHei"/>
              </a:rPr>
              <a:t>e</a:t>
            </a:r>
            <a:r>
              <a:rPr dirty="0" sz="2250" spc="-10"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FF0000"/>
                </a:solidFill>
                <a:latin typeface="Microsoft JhengHei"/>
                <a:cs typeface="Microsoft JhengHei"/>
              </a:rPr>
              <a:t>i.i.</a:t>
            </a:r>
            <a:r>
              <a:rPr dirty="0" sz="2250" spc="-5">
                <a:solidFill>
                  <a:srgbClr val="FF0000"/>
                </a:solidFill>
                <a:latin typeface="Microsoft JhengHei"/>
                <a:cs typeface="Microsoft JhengHei"/>
              </a:rPr>
              <a:t>d</a:t>
            </a:r>
            <a:r>
              <a:rPr dirty="0" sz="2250">
                <a:solidFill>
                  <a:srgbClr val="FF0000"/>
                </a:solidFill>
                <a:latin typeface="Microsoft JhengHei"/>
                <a:cs typeface="Microsoft JhengHei"/>
              </a:rPr>
              <a:t>.</a:t>
            </a:r>
            <a:r>
              <a:rPr dirty="0" sz="2250" spc="10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>
                <a:solidFill>
                  <a:srgbClr val="FF0000"/>
                </a:solidFill>
                <a:latin typeface="Microsoft JhengHei"/>
                <a:cs typeface="Microsoft JhengHei"/>
              </a:rPr>
              <a:t>an</a:t>
            </a:r>
            <a:r>
              <a:rPr dirty="0" sz="2250">
                <a:solidFill>
                  <a:srgbClr val="FF0000"/>
                </a:solidFill>
                <a:latin typeface="Microsoft JhengHei"/>
                <a:cs typeface="Microsoft JhengHei"/>
              </a:rPr>
              <a:t>d</a:t>
            </a:r>
            <a:r>
              <a:rPr dirty="0" sz="2250" spc="5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>
                <a:solidFill>
                  <a:srgbClr val="FF0000"/>
                </a:solidFill>
                <a:latin typeface="Microsoft JhengHei"/>
                <a:cs typeface="Microsoft JhengHei"/>
              </a:rPr>
              <a:t>expone</a:t>
            </a:r>
            <a:r>
              <a:rPr dirty="0" sz="2250" spc="-10">
                <a:solidFill>
                  <a:srgbClr val="FF0000"/>
                </a:solidFill>
                <a:latin typeface="Microsoft JhengHei"/>
                <a:cs typeface="Microsoft JhengHei"/>
              </a:rPr>
              <a:t>n</a:t>
            </a:r>
            <a:r>
              <a:rPr dirty="0" sz="2250">
                <a:solidFill>
                  <a:srgbClr val="FF0000"/>
                </a:solidFill>
                <a:latin typeface="Microsoft JhengHei"/>
                <a:cs typeface="Microsoft JhengHei"/>
              </a:rPr>
              <a:t>tially</a:t>
            </a:r>
            <a:r>
              <a:rPr dirty="0" sz="2250">
                <a:solidFill>
                  <a:srgbClr val="FF0000"/>
                </a:solidFill>
                <a:latin typeface="Microsoft JhengHei"/>
                <a:cs typeface="Microsoft JhengHei"/>
              </a:rPr>
              <a:t> distribu</a:t>
            </a:r>
            <a:r>
              <a:rPr dirty="0" sz="2250" spc="-25">
                <a:solidFill>
                  <a:srgbClr val="FF0000"/>
                </a:solidFill>
                <a:latin typeface="Microsoft JhengHei"/>
                <a:cs typeface="Microsoft JhengHei"/>
              </a:rPr>
              <a:t>t</a:t>
            </a:r>
            <a:r>
              <a:rPr dirty="0" sz="2250" spc="-5">
                <a:solidFill>
                  <a:srgbClr val="FF0000"/>
                </a:solidFill>
                <a:latin typeface="Microsoft JhengHei"/>
                <a:cs typeface="Microsoft JhengHei"/>
              </a:rPr>
              <a:t>e</a:t>
            </a:r>
            <a:r>
              <a:rPr dirty="0" sz="2250">
                <a:solidFill>
                  <a:srgbClr val="FF0000"/>
                </a:solidFill>
                <a:latin typeface="Microsoft JhengHei"/>
                <a:cs typeface="Microsoft JhengHei"/>
              </a:rPr>
              <a:t>d</a:t>
            </a:r>
            <a:r>
              <a:rPr dirty="0" sz="2250" spc="10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FF0000"/>
                </a:solidFill>
                <a:latin typeface="Microsoft JhengHei"/>
                <a:cs typeface="Microsoft JhengHei"/>
              </a:rPr>
              <a:t>with </a:t>
            </a:r>
            <a:r>
              <a:rPr dirty="0" sz="2250" spc="-35">
                <a:solidFill>
                  <a:srgbClr val="FF0000"/>
                </a:solidFill>
                <a:latin typeface="Microsoft JhengHei"/>
                <a:cs typeface="Microsoft JhengHei"/>
              </a:rPr>
              <a:t>p</a:t>
            </a:r>
            <a:r>
              <a:rPr dirty="0" sz="2250" spc="-5">
                <a:solidFill>
                  <a:srgbClr val="FF0000"/>
                </a:solidFill>
                <a:latin typeface="Microsoft JhengHei"/>
                <a:cs typeface="Microsoft JhengHei"/>
              </a:rPr>
              <a:t>arame</a:t>
            </a:r>
            <a:r>
              <a:rPr dirty="0" sz="2250" spc="-25">
                <a:solidFill>
                  <a:srgbClr val="FF0000"/>
                </a:solidFill>
                <a:latin typeface="Microsoft JhengHei"/>
                <a:cs typeface="Microsoft JhengHei"/>
              </a:rPr>
              <a:t>t</a:t>
            </a:r>
            <a:r>
              <a:rPr dirty="0" sz="2250" spc="-5">
                <a:solidFill>
                  <a:srgbClr val="FF0000"/>
                </a:solidFill>
                <a:latin typeface="Microsoft JhengHei"/>
                <a:cs typeface="Microsoft JhengHei"/>
              </a:rPr>
              <a:t>e</a:t>
            </a:r>
            <a:r>
              <a:rPr dirty="0" sz="2250">
                <a:solidFill>
                  <a:srgbClr val="FF0000"/>
                </a:solidFill>
                <a:latin typeface="Microsoft JhengHei"/>
                <a:cs typeface="Microsoft JhengHei"/>
              </a:rPr>
              <a:t>r</a:t>
            </a:r>
            <a:r>
              <a:rPr dirty="0" sz="2250" spc="5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350" spc="-55" i="1">
                <a:solidFill>
                  <a:srgbClr val="FF0000"/>
                </a:solidFill>
                <a:latin typeface="Century Gothic"/>
                <a:cs typeface="Century Gothic"/>
              </a:rPr>
              <a:t>λ</a:t>
            </a:r>
            <a:r>
              <a:rPr dirty="0" sz="2350" i="1">
                <a:solidFill>
                  <a:srgbClr val="FF0000"/>
                </a:solidFill>
                <a:latin typeface="Century Gothic"/>
                <a:cs typeface="Century Gothic"/>
              </a:rPr>
              <a:t>	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(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 i.e.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,</a:t>
            </a:r>
            <a:r>
              <a:rPr dirty="0" sz="2250" spc="1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mea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n i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n</a:t>
            </a:r>
            <a:r>
              <a:rPr dirty="0" sz="2250" spc="-20">
                <a:solidFill>
                  <a:srgbClr val="221F1F"/>
                </a:solidFill>
                <a:latin typeface="Microsoft JhengHei"/>
                <a:cs typeface="Microsoft JhengHei"/>
              </a:rPr>
              <a:t>t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250" spc="-155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-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arri</a:t>
            </a:r>
            <a:r>
              <a:rPr dirty="0" sz="2250" spc="-50">
                <a:solidFill>
                  <a:srgbClr val="221F1F"/>
                </a:solidFill>
                <a:latin typeface="Microsoft JhengHei"/>
                <a:cs typeface="Microsoft JhengHei"/>
              </a:rPr>
              <a:t>v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l time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= 1</a:t>
            </a:r>
            <a:r>
              <a:rPr dirty="0" sz="2350" spc="-195" i="1">
                <a:solidFill>
                  <a:srgbClr val="221F1F"/>
                </a:solidFill>
                <a:latin typeface="Lucida Sans"/>
                <a:cs typeface="Lucida Sans"/>
              </a:rPr>
              <a:t>/</a:t>
            </a:r>
            <a:r>
              <a:rPr dirty="0" sz="2350" spc="-190" i="1">
                <a:solidFill>
                  <a:srgbClr val="221F1F"/>
                </a:solidFill>
                <a:latin typeface="Lucida Sans"/>
                <a:cs typeface="Lucida Sans"/>
              </a:rPr>
              <a:t> </a:t>
            </a:r>
            <a:r>
              <a:rPr dirty="0" sz="2350" spc="-55" i="1">
                <a:solidFill>
                  <a:srgbClr val="221F1F"/>
                </a:solidFill>
                <a:latin typeface="Century Gothic"/>
                <a:cs typeface="Century Gothic"/>
              </a:rPr>
              <a:t>λ</a:t>
            </a:r>
            <a:r>
              <a:rPr dirty="0" sz="2350" spc="-90" i="1">
                <a:solidFill>
                  <a:srgbClr val="221F1F"/>
                </a:solidFill>
                <a:latin typeface="Century Gothic"/>
                <a:cs typeface="Century Gothic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).</a:t>
            </a:r>
            <a:endParaRPr sz="225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dirty="0" sz="2400" spc="-5" b="1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400" spc="-40" b="1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400" b="1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400" spc="-55" b="1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400" spc="95" b="1">
                <a:solidFill>
                  <a:srgbClr val="221F1F"/>
                </a:solidFill>
                <a:latin typeface="Microsoft JhengHei"/>
                <a:cs typeface="Microsoft JhengHei"/>
              </a:rPr>
              <a:t>f</a:t>
            </a:r>
            <a:r>
              <a:rPr dirty="0" sz="2400" b="1">
                <a:solidFill>
                  <a:srgbClr val="221F1F"/>
                </a:solidFill>
                <a:latin typeface="Microsoft JhengHei"/>
                <a:cs typeface="Microsoft JhengHei"/>
              </a:rPr>
              <a:t>:</a:t>
            </a:r>
            <a:endParaRPr sz="2400">
              <a:latin typeface="Microsoft JhengHei"/>
              <a:cs typeface="Microsoft Jheng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76821" y="4952151"/>
            <a:ext cx="3199765" cy="975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508000">
              <a:lnSpc>
                <a:spcPct val="100000"/>
              </a:lnSpc>
            </a:pPr>
            <a:r>
              <a:rPr dirty="0" sz="1800" spc="-5">
                <a:solidFill>
                  <a:srgbClr val="C00000"/>
                </a:solidFill>
                <a:latin typeface="Georgia"/>
                <a:cs typeface="Georgia"/>
              </a:rPr>
              <a:t>b</a:t>
            </a: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y</a:t>
            </a:r>
            <a:r>
              <a:rPr dirty="0" sz="1800" spc="1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indepen</a:t>
            </a:r>
            <a:r>
              <a:rPr dirty="0" sz="1800" spc="-10">
                <a:solidFill>
                  <a:srgbClr val="C00000"/>
                </a:solidFill>
                <a:latin typeface="Georgia"/>
                <a:cs typeface="Georgia"/>
              </a:rPr>
              <a:t>d</a:t>
            </a:r>
            <a:r>
              <a:rPr dirty="0" sz="1800" spc="-5">
                <a:solidFill>
                  <a:srgbClr val="C00000"/>
                </a:solidFill>
                <a:latin typeface="Georgia"/>
                <a:cs typeface="Georgia"/>
              </a:rPr>
              <a:t>en</a:t>
            </a: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t</a:t>
            </a:r>
            <a:r>
              <a:rPr dirty="0" sz="1800" spc="3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increment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dirty="0" sz="1800" spc="-5">
                <a:solidFill>
                  <a:srgbClr val="C00000"/>
                </a:solidFill>
                <a:latin typeface="Georgia"/>
                <a:cs typeface="Georgia"/>
              </a:rPr>
              <a:t>b</a:t>
            </a: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y</a:t>
            </a:r>
            <a:r>
              <a:rPr dirty="0" sz="1800" spc="1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Georgia"/>
                <a:cs typeface="Georgia"/>
              </a:rPr>
              <a:t>sta</a:t>
            </a:r>
            <a:r>
              <a:rPr dirty="0" sz="1800" spc="5">
                <a:solidFill>
                  <a:srgbClr val="C00000"/>
                </a:solidFill>
                <a:latin typeface="Georgia"/>
                <a:cs typeface="Georgia"/>
              </a:rPr>
              <a:t>t</a:t>
            </a:r>
            <a:r>
              <a:rPr dirty="0" sz="1800" spc="-10">
                <a:solidFill>
                  <a:srgbClr val="C00000"/>
                </a:solidFill>
                <a:latin typeface="Georgia"/>
                <a:cs typeface="Georgia"/>
              </a:rPr>
              <a:t>ionary</a:t>
            </a:r>
            <a:r>
              <a:rPr dirty="0" sz="1800" spc="1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increment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94992" y="6647855"/>
            <a:ext cx="454723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6FC0"/>
                </a:solidFill>
                <a:latin typeface="Georgia"/>
                <a:cs typeface="Georgia"/>
              </a:rPr>
              <a:t>( </a:t>
            </a:r>
            <a:r>
              <a:rPr dirty="0" sz="1800">
                <a:solidFill>
                  <a:srgbClr val="006FC0"/>
                </a:solidFill>
                <a:latin typeface="Georgia"/>
                <a:cs typeface="Georgia"/>
              </a:rPr>
              <a:t>The</a:t>
            </a:r>
            <a:r>
              <a:rPr dirty="0" sz="1800" spc="1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dirty="0" sz="1800">
                <a:solidFill>
                  <a:srgbClr val="006FC0"/>
                </a:solidFill>
                <a:latin typeface="Georgia"/>
                <a:cs typeface="Georgia"/>
              </a:rPr>
              <a:t>procedure</a:t>
            </a:r>
            <a:r>
              <a:rPr dirty="0" sz="1800" spc="15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dirty="0" sz="1800">
                <a:solidFill>
                  <a:srgbClr val="006FC0"/>
                </a:solidFill>
                <a:latin typeface="Georgia"/>
                <a:cs typeface="Georgia"/>
              </a:rPr>
              <a:t>repeats</a:t>
            </a:r>
            <a:r>
              <a:rPr dirty="0" sz="1800" spc="1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dirty="0" sz="1800">
                <a:solidFill>
                  <a:srgbClr val="006FC0"/>
                </a:solidFill>
                <a:latin typeface="Georgia"/>
                <a:cs typeface="Georgia"/>
              </a:rPr>
              <a:t>for</a:t>
            </a:r>
            <a:r>
              <a:rPr dirty="0" sz="1800" spc="1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dirty="0" sz="1800">
                <a:solidFill>
                  <a:srgbClr val="006FC0"/>
                </a:solidFill>
                <a:latin typeface="Georgia"/>
                <a:cs typeface="Georgia"/>
              </a:rPr>
              <a:t>the</a:t>
            </a:r>
            <a:r>
              <a:rPr dirty="0" sz="1800" spc="1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dirty="0" sz="1800">
                <a:solidFill>
                  <a:srgbClr val="006FC0"/>
                </a:solidFill>
                <a:latin typeface="Georgia"/>
                <a:cs typeface="Georgia"/>
              </a:rPr>
              <a:t>rest of </a:t>
            </a:r>
            <a:r>
              <a:rPr dirty="0" sz="1800" spc="5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dirty="0" sz="1800">
                <a:solidFill>
                  <a:srgbClr val="006FC0"/>
                </a:solidFill>
                <a:latin typeface="Georgia"/>
                <a:cs typeface="Georgia"/>
              </a:rPr>
              <a:t>Xi‘</a:t>
            </a:r>
            <a:r>
              <a:rPr dirty="0" sz="1800" spc="5">
                <a:solidFill>
                  <a:srgbClr val="006FC0"/>
                </a:solidFill>
                <a:latin typeface="Georgia"/>
                <a:cs typeface="Georgia"/>
              </a:rPr>
              <a:t>s</a:t>
            </a:r>
            <a:r>
              <a:rPr dirty="0" sz="1800">
                <a:solidFill>
                  <a:srgbClr val="006FC0"/>
                </a:solidFill>
                <a:latin typeface="Georgia"/>
                <a:cs typeface="Georgia"/>
              </a:rPr>
              <a:t>.</a:t>
            </a:r>
            <a:r>
              <a:rPr dirty="0" sz="1800" spc="15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dirty="0" sz="1800">
                <a:solidFill>
                  <a:srgbClr val="006FC0"/>
                </a:solidFill>
                <a:latin typeface="Georgia"/>
                <a:cs typeface="Georgia"/>
              </a:rPr>
              <a:t>)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62725" y="4857369"/>
            <a:ext cx="392430" cy="532765"/>
          </a:xfrm>
          <a:custGeom>
            <a:avLst/>
            <a:gdLst/>
            <a:ahLst/>
            <a:cxnLst/>
            <a:rect l="l" t="t" r="r" b="b"/>
            <a:pathLst>
              <a:path w="392429" h="532764">
                <a:moveTo>
                  <a:pt x="66548" y="436118"/>
                </a:moveTo>
                <a:lnTo>
                  <a:pt x="62483" y="436626"/>
                </a:lnTo>
                <a:lnTo>
                  <a:pt x="60451" y="439420"/>
                </a:lnTo>
                <a:lnTo>
                  <a:pt x="0" y="518033"/>
                </a:lnTo>
                <a:lnTo>
                  <a:pt x="101600" y="532384"/>
                </a:lnTo>
                <a:lnTo>
                  <a:pt x="104775" y="529971"/>
                </a:lnTo>
                <a:lnTo>
                  <a:pt x="105791" y="523113"/>
                </a:lnTo>
                <a:lnTo>
                  <a:pt x="103377" y="519811"/>
                </a:lnTo>
                <a:lnTo>
                  <a:pt x="97983" y="519049"/>
                </a:lnTo>
                <a:lnTo>
                  <a:pt x="14097" y="519049"/>
                </a:lnTo>
                <a:lnTo>
                  <a:pt x="9271" y="507365"/>
                </a:lnTo>
                <a:lnTo>
                  <a:pt x="30972" y="498517"/>
                </a:lnTo>
                <a:lnTo>
                  <a:pt x="72644" y="444373"/>
                </a:lnTo>
                <a:lnTo>
                  <a:pt x="72135" y="440436"/>
                </a:lnTo>
                <a:lnTo>
                  <a:pt x="66548" y="436118"/>
                </a:lnTo>
                <a:close/>
              </a:path>
              <a:path w="392429" h="532764">
                <a:moveTo>
                  <a:pt x="30972" y="498517"/>
                </a:moveTo>
                <a:lnTo>
                  <a:pt x="9271" y="507365"/>
                </a:lnTo>
                <a:lnTo>
                  <a:pt x="14097" y="519049"/>
                </a:lnTo>
                <a:lnTo>
                  <a:pt x="18781" y="517144"/>
                </a:lnTo>
                <a:lnTo>
                  <a:pt x="16636" y="517144"/>
                </a:lnTo>
                <a:lnTo>
                  <a:pt x="12573" y="506984"/>
                </a:lnTo>
                <a:lnTo>
                  <a:pt x="24456" y="506984"/>
                </a:lnTo>
                <a:lnTo>
                  <a:pt x="30972" y="498517"/>
                </a:lnTo>
                <a:close/>
              </a:path>
              <a:path w="392429" h="532764">
                <a:moveTo>
                  <a:pt x="35724" y="510254"/>
                </a:moveTo>
                <a:lnTo>
                  <a:pt x="14097" y="519049"/>
                </a:lnTo>
                <a:lnTo>
                  <a:pt x="97983" y="519049"/>
                </a:lnTo>
                <a:lnTo>
                  <a:pt x="35724" y="510254"/>
                </a:lnTo>
                <a:close/>
              </a:path>
              <a:path w="392429" h="532764">
                <a:moveTo>
                  <a:pt x="12573" y="506984"/>
                </a:moveTo>
                <a:lnTo>
                  <a:pt x="16636" y="517144"/>
                </a:lnTo>
                <a:lnTo>
                  <a:pt x="23291" y="508498"/>
                </a:lnTo>
                <a:lnTo>
                  <a:pt x="12573" y="506984"/>
                </a:lnTo>
                <a:close/>
              </a:path>
              <a:path w="392429" h="532764">
                <a:moveTo>
                  <a:pt x="23291" y="508498"/>
                </a:moveTo>
                <a:lnTo>
                  <a:pt x="16636" y="517144"/>
                </a:lnTo>
                <a:lnTo>
                  <a:pt x="18781" y="517144"/>
                </a:lnTo>
                <a:lnTo>
                  <a:pt x="35724" y="510254"/>
                </a:lnTo>
                <a:lnTo>
                  <a:pt x="23291" y="508498"/>
                </a:lnTo>
                <a:close/>
              </a:path>
              <a:path w="392429" h="532764">
                <a:moveTo>
                  <a:pt x="275081" y="0"/>
                </a:moveTo>
                <a:lnTo>
                  <a:pt x="264668" y="7239"/>
                </a:lnTo>
                <a:lnTo>
                  <a:pt x="292100" y="46609"/>
                </a:lnTo>
                <a:lnTo>
                  <a:pt x="305307" y="66167"/>
                </a:lnTo>
                <a:lnTo>
                  <a:pt x="330073" y="104775"/>
                </a:lnTo>
                <a:lnTo>
                  <a:pt x="351154" y="142748"/>
                </a:lnTo>
                <a:lnTo>
                  <a:pt x="367410" y="179705"/>
                </a:lnTo>
                <a:lnTo>
                  <a:pt x="379602" y="232537"/>
                </a:lnTo>
                <a:lnTo>
                  <a:pt x="379729" y="249301"/>
                </a:lnTo>
                <a:lnTo>
                  <a:pt x="379095" y="257302"/>
                </a:lnTo>
                <a:lnTo>
                  <a:pt x="366902" y="296672"/>
                </a:lnTo>
                <a:lnTo>
                  <a:pt x="338708" y="333883"/>
                </a:lnTo>
                <a:lnTo>
                  <a:pt x="295528" y="369570"/>
                </a:lnTo>
                <a:lnTo>
                  <a:pt x="251968" y="397002"/>
                </a:lnTo>
                <a:lnTo>
                  <a:pt x="202183" y="423418"/>
                </a:lnTo>
                <a:lnTo>
                  <a:pt x="147320" y="449326"/>
                </a:lnTo>
                <a:lnTo>
                  <a:pt x="88900" y="474599"/>
                </a:lnTo>
                <a:lnTo>
                  <a:pt x="30972" y="498517"/>
                </a:lnTo>
                <a:lnTo>
                  <a:pt x="23291" y="508498"/>
                </a:lnTo>
                <a:lnTo>
                  <a:pt x="63753" y="498856"/>
                </a:lnTo>
                <a:lnTo>
                  <a:pt x="123571" y="473583"/>
                </a:lnTo>
                <a:lnTo>
                  <a:pt x="180721" y="447929"/>
                </a:lnTo>
                <a:lnTo>
                  <a:pt x="233933" y="421386"/>
                </a:lnTo>
                <a:lnTo>
                  <a:pt x="281685" y="393954"/>
                </a:lnTo>
                <a:lnTo>
                  <a:pt x="322706" y="365125"/>
                </a:lnTo>
                <a:lnTo>
                  <a:pt x="355219" y="334772"/>
                </a:lnTo>
                <a:lnTo>
                  <a:pt x="378332" y="302133"/>
                </a:lnTo>
                <a:lnTo>
                  <a:pt x="391795" y="258318"/>
                </a:lnTo>
                <a:lnTo>
                  <a:pt x="392421" y="249301"/>
                </a:lnTo>
                <a:lnTo>
                  <a:pt x="392302" y="230886"/>
                </a:lnTo>
                <a:lnTo>
                  <a:pt x="379222" y="175006"/>
                </a:lnTo>
                <a:lnTo>
                  <a:pt x="362457" y="136779"/>
                </a:lnTo>
                <a:lnTo>
                  <a:pt x="340868" y="98043"/>
                </a:lnTo>
                <a:lnTo>
                  <a:pt x="315849" y="59055"/>
                </a:lnTo>
                <a:lnTo>
                  <a:pt x="302514" y="39370"/>
                </a:lnTo>
                <a:lnTo>
                  <a:pt x="275081" y="0"/>
                </a:lnTo>
                <a:close/>
              </a:path>
              <a:path w="392429" h="532764">
                <a:moveTo>
                  <a:pt x="24456" y="506984"/>
                </a:moveTo>
                <a:lnTo>
                  <a:pt x="12573" y="506984"/>
                </a:lnTo>
                <a:lnTo>
                  <a:pt x="23291" y="508498"/>
                </a:lnTo>
                <a:lnTo>
                  <a:pt x="24456" y="506984"/>
                </a:lnTo>
                <a:close/>
              </a:path>
            </a:pathLst>
          </a:custGeom>
          <a:solidFill>
            <a:srgbClr val="D162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65901" y="5443093"/>
            <a:ext cx="394335" cy="532765"/>
          </a:xfrm>
          <a:custGeom>
            <a:avLst/>
            <a:gdLst/>
            <a:ahLst/>
            <a:cxnLst/>
            <a:rect l="l" t="t" r="r" b="b"/>
            <a:pathLst>
              <a:path w="394335" h="532764">
                <a:moveTo>
                  <a:pt x="66675" y="436244"/>
                </a:moveTo>
                <a:lnTo>
                  <a:pt x="62611" y="436753"/>
                </a:lnTo>
                <a:lnTo>
                  <a:pt x="0" y="518033"/>
                </a:lnTo>
                <a:lnTo>
                  <a:pt x="101600" y="532638"/>
                </a:lnTo>
                <a:lnTo>
                  <a:pt x="104775" y="530225"/>
                </a:lnTo>
                <a:lnTo>
                  <a:pt x="105790" y="523240"/>
                </a:lnTo>
                <a:lnTo>
                  <a:pt x="103377" y="520065"/>
                </a:lnTo>
                <a:lnTo>
                  <a:pt x="97206" y="519176"/>
                </a:lnTo>
                <a:lnTo>
                  <a:pt x="14097" y="519176"/>
                </a:lnTo>
                <a:lnTo>
                  <a:pt x="9271" y="507365"/>
                </a:lnTo>
                <a:lnTo>
                  <a:pt x="30958" y="498568"/>
                </a:lnTo>
                <a:lnTo>
                  <a:pt x="72644" y="444500"/>
                </a:lnTo>
                <a:lnTo>
                  <a:pt x="72136" y="440563"/>
                </a:lnTo>
                <a:lnTo>
                  <a:pt x="69341" y="438404"/>
                </a:lnTo>
                <a:lnTo>
                  <a:pt x="66675" y="436244"/>
                </a:lnTo>
                <a:close/>
              </a:path>
              <a:path w="394335" h="532764">
                <a:moveTo>
                  <a:pt x="30958" y="498568"/>
                </a:moveTo>
                <a:lnTo>
                  <a:pt x="9271" y="507365"/>
                </a:lnTo>
                <a:lnTo>
                  <a:pt x="14097" y="519176"/>
                </a:lnTo>
                <a:lnTo>
                  <a:pt x="19106" y="517144"/>
                </a:lnTo>
                <a:lnTo>
                  <a:pt x="16637" y="517144"/>
                </a:lnTo>
                <a:lnTo>
                  <a:pt x="12573" y="506984"/>
                </a:lnTo>
                <a:lnTo>
                  <a:pt x="24470" y="506984"/>
                </a:lnTo>
                <a:lnTo>
                  <a:pt x="30958" y="498568"/>
                </a:lnTo>
                <a:close/>
              </a:path>
              <a:path w="394335" h="532764">
                <a:moveTo>
                  <a:pt x="35878" y="510341"/>
                </a:moveTo>
                <a:lnTo>
                  <a:pt x="14097" y="519176"/>
                </a:lnTo>
                <a:lnTo>
                  <a:pt x="97206" y="519176"/>
                </a:lnTo>
                <a:lnTo>
                  <a:pt x="35878" y="510341"/>
                </a:lnTo>
                <a:close/>
              </a:path>
              <a:path w="394335" h="532764">
                <a:moveTo>
                  <a:pt x="12573" y="506984"/>
                </a:moveTo>
                <a:lnTo>
                  <a:pt x="16637" y="517144"/>
                </a:lnTo>
                <a:lnTo>
                  <a:pt x="23280" y="508526"/>
                </a:lnTo>
                <a:lnTo>
                  <a:pt x="12573" y="506984"/>
                </a:lnTo>
                <a:close/>
              </a:path>
              <a:path w="394335" h="532764">
                <a:moveTo>
                  <a:pt x="23280" y="508526"/>
                </a:moveTo>
                <a:lnTo>
                  <a:pt x="16637" y="517144"/>
                </a:lnTo>
                <a:lnTo>
                  <a:pt x="19106" y="517144"/>
                </a:lnTo>
                <a:lnTo>
                  <a:pt x="35878" y="510341"/>
                </a:lnTo>
                <a:lnTo>
                  <a:pt x="23280" y="508526"/>
                </a:lnTo>
                <a:close/>
              </a:path>
              <a:path w="394335" h="532764">
                <a:moveTo>
                  <a:pt x="275971" y="0"/>
                </a:moveTo>
                <a:lnTo>
                  <a:pt x="265557" y="7366"/>
                </a:lnTo>
                <a:lnTo>
                  <a:pt x="293115" y="46609"/>
                </a:lnTo>
                <a:lnTo>
                  <a:pt x="306450" y="66167"/>
                </a:lnTo>
                <a:lnTo>
                  <a:pt x="331215" y="104902"/>
                </a:lnTo>
                <a:lnTo>
                  <a:pt x="352551" y="142875"/>
                </a:lnTo>
                <a:lnTo>
                  <a:pt x="368808" y="179831"/>
                </a:lnTo>
                <a:lnTo>
                  <a:pt x="381000" y="232663"/>
                </a:lnTo>
                <a:lnTo>
                  <a:pt x="381253" y="249428"/>
                </a:lnTo>
                <a:lnTo>
                  <a:pt x="380491" y="257302"/>
                </a:lnTo>
                <a:lnTo>
                  <a:pt x="368173" y="296672"/>
                </a:lnTo>
                <a:lnTo>
                  <a:pt x="339851" y="334010"/>
                </a:lnTo>
                <a:lnTo>
                  <a:pt x="296545" y="369569"/>
                </a:lnTo>
                <a:lnTo>
                  <a:pt x="252984" y="397002"/>
                </a:lnTo>
                <a:lnTo>
                  <a:pt x="202946" y="423544"/>
                </a:lnTo>
                <a:lnTo>
                  <a:pt x="147827" y="449453"/>
                </a:lnTo>
                <a:lnTo>
                  <a:pt x="59054" y="487172"/>
                </a:lnTo>
                <a:lnTo>
                  <a:pt x="30958" y="498568"/>
                </a:lnTo>
                <a:lnTo>
                  <a:pt x="23280" y="508526"/>
                </a:lnTo>
                <a:lnTo>
                  <a:pt x="63881" y="498983"/>
                </a:lnTo>
                <a:lnTo>
                  <a:pt x="123951" y="473710"/>
                </a:lnTo>
                <a:lnTo>
                  <a:pt x="181483" y="447929"/>
                </a:lnTo>
                <a:lnTo>
                  <a:pt x="234696" y="421513"/>
                </a:lnTo>
                <a:lnTo>
                  <a:pt x="282701" y="394081"/>
                </a:lnTo>
                <a:lnTo>
                  <a:pt x="323723" y="365252"/>
                </a:lnTo>
                <a:lnTo>
                  <a:pt x="356488" y="334772"/>
                </a:lnTo>
                <a:lnTo>
                  <a:pt x="379729" y="302133"/>
                </a:lnTo>
                <a:lnTo>
                  <a:pt x="393191" y="258444"/>
                </a:lnTo>
                <a:lnTo>
                  <a:pt x="393953" y="249174"/>
                </a:lnTo>
                <a:lnTo>
                  <a:pt x="393573" y="231012"/>
                </a:lnTo>
                <a:lnTo>
                  <a:pt x="380619" y="175006"/>
                </a:lnTo>
                <a:lnTo>
                  <a:pt x="363727" y="136906"/>
                </a:lnTo>
                <a:lnTo>
                  <a:pt x="342011" y="98171"/>
                </a:lnTo>
                <a:lnTo>
                  <a:pt x="316864" y="59055"/>
                </a:lnTo>
                <a:lnTo>
                  <a:pt x="303529" y="39369"/>
                </a:lnTo>
                <a:lnTo>
                  <a:pt x="275971" y="0"/>
                </a:lnTo>
                <a:close/>
              </a:path>
              <a:path w="394335" h="532764">
                <a:moveTo>
                  <a:pt x="24470" y="506984"/>
                </a:moveTo>
                <a:lnTo>
                  <a:pt x="12573" y="506984"/>
                </a:lnTo>
                <a:lnTo>
                  <a:pt x="23280" y="508526"/>
                </a:lnTo>
                <a:lnTo>
                  <a:pt x="24470" y="506984"/>
                </a:lnTo>
                <a:close/>
              </a:path>
            </a:pathLst>
          </a:custGeom>
          <a:solidFill>
            <a:srgbClr val="D162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pc="-10"/>
              <a:t>21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7473" y="678901"/>
            <a:ext cx="5925820" cy="403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b="1">
                <a:latin typeface="Times New Roman"/>
                <a:cs typeface="Times New Roman"/>
              </a:rPr>
              <a:t>The</a:t>
            </a:r>
            <a:r>
              <a:rPr dirty="0" sz="2950" spc="-155" b="1">
                <a:latin typeface="Times New Roman"/>
                <a:cs typeface="Times New Roman"/>
              </a:rPr>
              <a:t> </a:t>
            </a:r>
            <a:r>
              <a:rPr dirty="0" sz="2950" b="1">
                <a:latin typeface="Times New Roman"/>
                <a:cs typeface="Times New Roman"/>
              </a:rPr>
              <a:t>Arrival</a:t>
            </a:r>
            <a:r>
              <a:rPr dirty="0" sz="2950" spc="-45" b="1">
                <a:latin typeface="Times New Roman"/>
                <a:cs typeface="Times New Roman"/>
              </a:rPr>
              <a:t> </a:t>
            </a:r>
            <a:r>
              <a:rPr dirty="0" sz="2950" spc="-55" b="1">
                <a:latin typeface="Times New Roman"/>
                <a:cs typeface="Times New Roman"/>
              </a:rPr>
              <a:t>T</a:t>
            </a:r>
            <a:r>
              <a:rPr dirty="0" sz="2950" b="1">
                <a:latin typeface="Times New Roman"/>
                <a:cs typeface="Times New Roman"/>
              </a:rPr>
              <a:t>ime</a:t>
            </a:r>
            <a:r>
              <a:rPr dirty="0" sz="2950" spc="5" b="1">
                <a:latin typeface="Times New Roman"/>
                <a:cs typeface="Times New Roman"/>
              </a:rPr>
              <a:t> </a:t>
            </a:r>
            <a:r>
              <a:rPr dirty="0" sz="2950" b="1">
                <a:latin typeface="Times New Roman"/>
                <a:cs typeface="Times New Roman"/>
              </a:rPr>
              <a:t>Distribution</a:t>
            </a:r>
            <a:r>
              <a:rPr dirty="0" sz="2950" spc="-5" b="1">
                <a:latin typeface="Times New Roman"/>
                <a:cs typeface="Times New Roman"/>
              </a:rPr>
              <a:t> </a:t>
            </a:r>
            <a:r>
              <a:rPr dirty="0" sz="2950" b="1">
                <a:latin typeface="Times New Roman"/>
                <a:cs typeface="Times New Roman"/>
              </a:rPr>
              <a:t>of</a:t>
            </a:r>
            <a:r>
              <a:rPr dirty="0" sz="2950" spc="-5" b="1">
                <a:latin typeface="Times New Roman"/>
                <a:cs typeface="Times New Roman"/>
              </a:rPr>
              <a:t> </a:t>
            </a:r>
            <a:r>
              <a:rPr dirty="0" sz="2950" b="1">
                <a:latin typeface="Times New Roman"/>
                <a:cs typeface="Times New Roman"/>
              </a:rPr>
              <a:t>the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77861" y="678901"/>
            <a:ext cx="970915" cy="403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b="1">
                <a:latin typeface="Times New Roman"/>
                <a:cs typeface="Times New Roman"/>
              </a:rPr>
              <a:t>Event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7473" y="1466727"/>
            <a:ext cx="8473440" cy="797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20" b="1">
                <a:solidFill>
                  <a:srgbClr val="221F1F"/>
                </a:solidFill>
                <a:latin typeface="Microsoft JhengHei"/>
                <a:cs typeface="Microsoft JhengHei"/>
              </a:rPr>
              <a:t>Theo</a:t>
            </a:r>
            <a:r>
              <a:rPr dirty="0" sz="2400" spc="-40" b="1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400" spc="-20" b="1">
                <a:solidFill>
                  <a:srgbClr val="221F1F"/>
                </a:solidFill>
                <a:latin typeface="Microsoft JhengHei"/>
                <a:cs typeface="Microsoft JhengHei"/>
              </a:rPr>
              <a:t>em</a:t>
            </a:r>
            <a:endParaRPr sz="2400">
              <a:latin typeface="Microsoft JhengHei"/>
              <a:cs typeface="Microsoft JhengHei"/>
            </a:endParaRPr>
          </a:p>
          <a:p>
            <a:pPr marL="512445">
              <a:lnSpc>
                <a:spcPct val="100000"/>
              </a:lnSpc>
              <a:spcBef>
                <a:spcPts val="969"/>
              </a:spcBef>
              <a:tabLst>
                <a:tab pos="4078604" algn="l"/>
                <a:tab pos="5384800" algn="l"/>
              </a:tabLst>
            </a:pP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The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 arri</a:t>
            </a:r>
            <a:r>
              <a:rPr dirty="0" sz="2250" spc="-45">
                <a:solidFill>
                  <a:srgbClr val="221F1F"/>
                </a:solidFill>
                <a:latin typeface="Microsoft JhengHei"/>
                <a:cs typeface="Microsoft JhengHei"/>
              </a:rPr>
              <a:t>v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l time</a:t>
            </a:r>
            <a:r>
              <a:rPr dirty="0" sz="2250" spc="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45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f</a:t>
            </a:r>
            <a:r>
              <a:rPr dirty="0" sz="2250" spc="-1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the	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250" spc="-20">
                <a:solidFill>
                  <a:srgbClr val="221F1F"/>
                </a:solidFill>
                <a:latin typeface="Microsoft JhengHei"/>
                <a:cs typeface="Microsoft JhengHei"/>
              </a:rPr>
              <a:t>v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ent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,	(also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called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the waiting</a:t>
            </a:r>
            <a:endParaRPr sz="225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1825" y="1114425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33651" y="4127436"/>
            <a:ext cx="7580249" cy="874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42100" y="812800"/>
            <a:ext cx="500062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13400" y="1978025"/>
            <a:ext cx="309562" cy="260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13151" y="2400236"/>
            <a:ext cx="433387" cy="198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22801" y="2022538"/>
            <a:ext cx="433387" cy="1984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45490" y="2354153"/>
            <a:ext cx="2213610" cy="1130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05130">
              <a:lnSpc>
                <a:spcPct val="100000"/>
              </a:lnSpc>
            </a:pP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time</a:t>
            </a:r>
            <a:r>
              <a:rPr dirty="0" sz="2250" spc="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unti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l</a:t>
            </a:r>
            <a:r>
              <a:rPr dirty="0" sz="2250" spc="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the</a:t>
            </a:r>
            <a:endParaRPr sz="225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2400" spc="-5" b="1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400" spc="-35" b="1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400" spc="-20" b="1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400" spc="-70" b="1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400" spc="80" b="1">
                <a:solidFill>
                  <a:srgbClr val="221F1F"/>
                </a:solidFill>
                <a:latin typeface="Microsoft JhengHei"/>
                <a:cs typeface="Microsoft JhengHei"/>
              </a:rPr>
              <a:t>f</a:t>
            </a:r>
            <a:r>
              <a:rPr dirty="0" sz="2400" b="1">
                <a:solidFill>
                  <a:srgbClr val="221F1F"/>
                </a:solidFill>
                <a:latin typeface="Microsoft JhengHei"/>
                <a:cs typeface="Microsoft JhengHei"/>
              </a:rPr>
              <a:t>:</a:t>
            </a:r>
            <a:endParaRPr sz="2400">
              <a:latin typeface="Microsoft JhengHei"/>
              <a:cs typeface="Microsoft JhengHei"/>
            </a:endParaRPr>
          </a:p>
          <a:p>
            <a:pPr marL="876300">
              <a:lnSpc>
                <a:spcPct val="100000"/>
              </a:lnSpc>
              <a:spcBef>
                <a:spcPts val="244"/>
              </a:spcBef>
            </a:pPr>
            <a:r>
              <a:rPr dirty="0" sz="2000" spc="-20" u="heavy">
                <a:solidFill>
                  <a:srgbClr val="006FC0"/>
                </a:solidFill>
                <a:latin typeface="Microsoft JhengHei"/>
                <a:cs typeface="Microsoft JhengHei"/>
              </a:rPr>
              <a:t>Method </a:t>
            </a:r>
            <a:r>
              <a:rPr dirty="0" sz="2000" spc="-15" u="heavy">
                <a:solidFill>
                  <a:srgbClr val="006FC0"/>
                </a:solidFill>
                <a:latin typeface="Microsoft JhengHei"/>
                <a:cs typeface="Microsoft JhengHei"/>
              </a:rPr>
              <a:t>1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48202" y="2341588"/>
            <a:ext cx="6659880" cy="328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250" spc="-20">
                <a:solidFill>
                  <a:srgbClr val="221F1F"/>
                </a:solidFill>
                <a:latin typeface="Microsoft JhengHei"/>
                <a:cs typeface="Microsoft JhengHei"/>
              </a:rPr>
              <a:t>v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ent)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,</a:t>
            </a:r>
            <a:r>
              <a:rPr dirty="0" sz="2250" spc="1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i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s</a:t>
            </a:r>
            <a:r>
              <a:rPr dirty="0" sz="2250" spc="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350" spc="-125" i="1">
                <a:solidFill>
                  <a:srgbClr val="221F1F"/>
                </a:solidFill>
                <a:latin typeface="Lucida Sans"/>
                <a:cs typeface="Lucida Sans"/>
              </a:rPr>
              <a:t>Erlan</a:t>
            </a:r>
            <a:r>
              <a:rPr dirty="0" sz="2350" spc="-145" i="1">
                <a:solidFill>
                  <a:srgbClr val="221F1F"/>
                </a:solidFill>
                <a:latin typeface="Lucida Sans"/>
                <a:cs typeface="Lucida Sans"/>
              </a:rPr>
              <a:t>g</a:t>
            </a:r>
            <a:r>
              <a:rPr dirty="0" sz="2350" spc="-165" i="1">
                <a:solidFill>
                  <a:srgbClr val="221F1F"/>
                </a:solidFill>
                <a:latin typeface="Lucida Sans"/>
                <a:cs typeface="Lucida Sans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distribu</a:t>
            </a:r>
            <a:r>
              <a:rPr dirty="0" sz="2250" spc="-25">
                <a:solidFill>
                  <a:srgbClr val="221F1F"/>
                </a:solidFill>
                <a:latin typeface="Microsoft JhengHei"/>
                <a:cs typeface="Microsoft JhengHei"/>
              </a:rPr>
              <a:t>t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d</a:t>
            </a:r>
            <a:r>
              <a:rPr dirty="0" sz="2250" spc="1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with </a:t>
            </a:r>
            <a:r>
              <a:rPr dirty="0" sz="2250" spc="-35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arame</a:t>
            </a:r>
            <a:r>
              <a:rPr dirty="0" sz="2250" spc="-20">
                <a:solidFill>
                  <a:srgbClr val="221F1F"/>
                </a:solidFill>
                <a:latin typeface="Microsoft JhengHei"/>
                <a:cs typeface="Microsoft JhengHei"/>
              </a:rPr>
              <a:t>t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r (</a:t>
            </a:r>
            <a:r>
              <a:rPr dirty="0" sz="2350" spc="-105" i="1">
                <a:solidFill>
                  <a:srgbClr val="221F1F"/>
                </a:solidFill>
                <a:latin typeface="Century Gothic"/>
                <a:cs typeface="Century Gothic"/>
              </a:rPr>
              <a:t>n,</a:t>
            </a:r>
            <a:r>
              <a:rPr dirty="0" sz="2350" spc="-90" i="1">
                <a:solidFill>
                  <a:srgbClr val="221F1F"/>
                </a:solidFill>
                <a:latin typeface="Century Gothic"/>
                <a:cs typeface="Century Gothic"/>
              </a:rPr>
              <a:t> </a:t>
            </a:r>
            <a:r>
              <a:rPr dirty="0" sz="2350" spc="-55" i="1">
                <a:solidFill>
                  <a:srgbClr val="221F1F"/>
                </a:solidFill>
                <a:latin typeface="Century Gothic"/>
                <a:cs typeface="Century Gothic"/>
              </a:rPr>
              <a:t>λ</a:t>
            </a:r>
            <a:r>
              <a:rPr dirty="0" sz="2350" spc="-90" i="1">
                <a:solidFill>
                  <a:srgbClr val="221F1F"/>
                </a:solidFill>
                <a:latin typeface="Century Gothic"/>
                <a:cs typeface="Century Gothic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).</a:t>
            </a:r>
            <a:endParaRPr sz="2250">
              <a:latin typeface="Microsoft JhengHei"/>
              <a:cs typeface="Microsoft JhengHe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64026" y="3514661"/>
            <a:ext cx="2951099" cy="3063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12950" y="5172075"/>
            <a:ext cx="6718300" cy="17748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pc="-10"/>
              <a:t>21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>
                <a:solidFill>
                  <a:srgbClr val="000000"/>
                </a:solidFill>
              </a:rPr>
              <a:t>The</a:t>
            </a:r>
            <a:r>
              <a:rPr dirty="0" sz="2950" spc="-150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Arrival</a:t>
            </a:r>
            <a:r>
              <a:rPr dirty="0" sz="2950" spc="-40">
                <a:solidFill>
                  <a:srgbClr val="000000"/>
                </a:solidFill>
              </a:rPr>
              <a:t> </a:t>
            </a:r>
            <a:r>
              <a:rPr dirty="0" sz="2950" spc="-55">
                <a:solidFill>
                  <a:srgbClr val="000000"/>
                </a:solidFill>
              </a:rPr>
              <a:t>T</a:t>
            </a:r>
            <a:r>
              <a:rPr dirty="0" sz="2950">
                <a:solidFill>
                  <a:srgbClr val="000000"/>
                </a:solidFill>
              </a:rPr>
              <a:t>ime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Distribution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of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the </a:t>
            </a:r>
            <a:r>
              <a:rPr dirty="0" sz="2950" spc="-135" b="0" i="1">
                <a:solidFill>
                  <a:srgbClr val="000000"/>
                </a:solidFill>
                <a:latin typeface="Lucida Sans"/>
                <a:cs typeface="Lucida Sans"/>
              </a:rPr>
              <a:t>n</a:t>
            </a:r>
            <a:r>
              <a:rPr dirty="0" sz="3100" spc="305" b="0" i="1">
                <a:solidFill>
                  <a:srgbClr val="000000"/>
                </a:solidFill>
                <a:latin typeface="Lucida Sans"/>
                <a:cs typeface="Lucida Sans"/>
              </a:rPr>
              <a:t>-</a:t>
            </a:r>
            <a:r>
              <a:rPr dirty="0" sz="2950" spc="-5">
                <a:solidFill>
                  <a:srgbClr val="000000"/>
                </a:solidFill>
              </a:rPr>
              <a:t>t</a:t>
            </a:r>
            <a:r>
              <a:rPr dirty="0" sz="2950">
                <a:solidFill>
                  <a:srgbClr val="000000"/>
                </a:solidFill>
              </a:rPr>
              <a:t>h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Event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(</a:t>
            </a:r>
            <a:r>
              <a:rPr dirty="0" sz="2950">
                <a:solidFill>
                  <a:srgbClr val="000000"/>
                </a:solidFill>
                <a:latin typeface="Times New Roman"/>
                <a:cs typeface="Times New Roman"/>
              </a:rPr>
              <a:t>con’</a:t>
            </a:r>
            <a:r>
              <a:rPr dirty="0" sz="2950" spc="-5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dirty="0" sz="2950">
                <a:solidFill>
                  <a:srgbClr val="000000"/>
                </a:solidFill>
              </a:rPr>
              <a:t>)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490" y="1404384"/>
            <a:ext cx="1249045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20" u="heavy">
                <a:solidFill>
                  <a:srgbClr val="006FC0"/>
                </a:solidFill>
                <a:latin typeface="Microsoft JhengHei"/>
                <a:cs typeface="Microsoft JhengHei"/>
              </a:rPr>
              <a:t>Method </a:t>
            </a:r>
            <a:r>
              <a:rPr dirty="0" sz="2000" spc="-10" u="heavy">
                <a:solidFill>
                  <a:srgbClr val="006FC0"/>
                </a:solidFill>
                <a:latin typeface="Microsoft JhengHei"/>
                <a:cs typeface="Microsoft JhengHei"/>
              </a:rPr>
              <a:t>2: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30350" y="2265299"/>
            <a:ext cx="8147050" cy="3444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86723" y="3264789"/>
            <a:ext cx="396240" cy="613410"/>
          </a:xfrm>
          <a:custGeom>
            <a:avLst/>
            <a:gdLst/>
            <a:ahLst/>
            <a:cxnLst/>
            <a:rect l="l" t="t" r="r" b="b"/>
            <a:pathLst>
              <a:path w="396240" h="613410">
                <a:moveTo>
                  <a:pt x="101219" y="516000"/>
                </a:moveTo>
                <a:lnTo>
                  <a:pt x="97790" y="516636"/>
                </a:lnTo>
                <a:lnTo>
                  <a:pt x="0" y="533018"/>
                </a:lnTo>
                <a:lnTo>
                  <a:pt x="62356" y="609980"/>
                </a:lnTo>
                <a:lnTo>
                  <a:pt x="64643" y="612775"/>
                </a:lnTo>
                <a:lnTo>
                  <a:pt x="68579" y="613155"/>
                </a:lnTo>
                <a:lnTo>
                  <a:pt x="71374" y="610997"/>
                </a:lnTo>
                <a:lnTo>
                  <a:pt x="74041" y="608711"/>
                </a:lnTo>
                <a:lnTo>
                  <a:pt x="74422" y="604774"/>
                </a:lnTo>
                <a:lnTo>
                  <a:pt x="72262" y="601979"/>
                </a:lnTo>
                <a:lnTo>
                  <a:pt x="31479" y="551677"/>
                </a:lnTo>
                <a:lnTo>
                  <a:pt x="29336" y="550926"/>
                </a:lnTo>
                <a:lnTo>
                  <a:pt x="9525" y="543432"/>
                </a:lnTo>
                <a:lnTo>
                  <a:pt x="14097" y="531494"/>
                </a:lnTo>
                <a:lnTo>
                  <a:pt x="86085" y="531494"/>
                </a:lnTo>
                <a:lnTo>
                  <a:pt x="99822" y="529209"/>
                </a:lnTo>
                <a:lnTo>
                  <a:pt x="103377" y="528574"/>
                </a:lnTo>
                <a:lnTo>
                  <a:pt x="105664" y="525272"/>
                </a:lnTo>
                <a:lnTo>
                  <a:pt x="105028" y="521842"/>
                </a:lnTo>
                <a:lnTo>
                  <a:pt x="104521" y="518413"/>
                </a:lnTo>
                <a:lnTo>
                  <a:pt x="101219" y="516000"/>
                </a:lnTo>
                <a:close/>
              </a:path>
              <a:path w="396240" h="613410">
                <a:moveTo>
                  <a:pt x="36030" y="539825"/>
                </a:moveTo>
                <a:lnTo>
                  <a:pt x="23553" y="541901"/>
                </a:lnTo>
                <a:lnTo>
                  <a:pt x="31479" y="551677"/>
                </a:lnTo>
                <a:lnTo>
                  <a:pt x="60832" y="561975"/>
                </a:lnTo>
                <a:lnTo>
                  <a:pt x="107442" y="574801"/>
                </a:lnTo>
                <a:lnTo>
                  <a:pt x="152907" y="580009"/>
                </a:lnTo>
                <a:lnTo>
                  <a:pt x="167767" y="579501"/>
                </a:lnTo>
                <a:lnTo>
                  <a:pt x="182245" y="577468"/>
                </a:lnTo>
                <a:lnTo>
                  <a:pt x="196469" y="574039"/>
                </a:lnTo>
                <a:lnTo>
                  <a:pt x="210311" y="568960"/>
                </a:lnTo>
                <a:lnTo>
                  <a:pt x="213552" y="567309"/>
                </a:lnTo>
                <a:lnTo>
                  <a:pt x="152526" y="567309"/>
                </a:lnTo>
                <a:lnTo>
                  <a:pt x="138556" y="566674"/>
                </a:lnTo>
                <a:lnTo>
                  <a:pt x="94996" y="558800"/>
                </a:lnTo>
                <a:lnTo>
                  <a:pt x="64643" y="549910"/>
                </a:lnTo>
                <a:lnTo>
                  <a:pt x="36030" y="539825"/>
                </a:lnTo>
                <a:close/>
              </a:path>
              <a:path w="396240" h="613410">
                <a:moveTo>
                  <a:pt x="111632" y="0"/>
                </a:moveTo>
                <a:lnTo>
                  <a:pt x="105536" y="11049"/>
                </a:lnTo>
                <a:lnTo>
                  <a:pt x="153670" y="37718"/>
                </a:lnTo>
                <a:lnTo>
                  <a:pt x="200532" y="64642"/>
                </a:lnTo>
                <a:lnTo>
                  <a:pt x="244728" y="91820"/>
                </a:lnTo>
                <a:lnTo>
                  <a:pt x="284987" y="119761"/>
                </a:lnTo>
                <a:lnTo>
                  <a:pt x="320040" y="148336"/>
                </a:lnTo>
                <a:lnTo>
                  <a:pt x="348615" y="177926"/>
                </a:lnTo>
                <a:lnTo>
                  <a:pt x="373125" y="216026"/>
                </a:lnTo>
                <a:lnTo>
                  <a:pt x="383540" y="256666"/>
                </a:lnTo>
                <a:lnTo>
                  <a:pt x="383540" y="265684"/>
                </a:lnTo>
                <a:lnTo>
                  <a:pt x="377698" y="305562"/>
                </a:lnTo>
                <a:lnTo>
                  <a:pt x="358648" y="360806"/>
                </a:lnTo>
                <a:lnTo>
                  <a:pt x="336296" y="406018"/>
                </a:lnTo>
                <a:lnTo>
                  <a:pt x="310006" y="449199"/>
                </a:lnTo>
                <a:lnTo>
                  <a:pt x="281812" y="488188"/>
                </a:lnTo>
                <a:lnTo>
                  <a:pt x="253746" y="520573"/>
                </a:lnTo>
                <a:lnTo>
                  <a:pt x="216661" y="551561"/>
                </a:lnTo>
                <a:lnTo>
                  <a:pt x="179324" y="565150"/>
                </a:lnTo>
                <a:lnTo>
                  <a:pt x="152526" y="567309"/>
                </a:lnTo>
                <a:lnTo>
                  <a:pt x="213552" y="567309"/>
                </a:lnTo>
                <a:lnTo>
                  <a:pt x="249427" y="542543"/>
                </a:lnTo>
                <a:lnTo>
                  <a:pt x="277368" y="513461"/>
                </a:lnTo>
                <a:lnTo>
                  <a:pt x="306324" y="476630"/>
                </a:lnTo>
                <a:lnTo>
                  <a:pt x="334391" y="434339"/>
                </a:lnTo>
                <a:lnTo>
                  <a:pt x="359536" y="388874"/>
                </a:lnTo>
                <a:lnTo>
                  <a:pt x="379602" y="342391"/>
                </a:lnTo>
                <a:lnTo>
                  <a:pt x="392683" y="297306"/>
                </a:lnTo>
                <a:lnTo>
                  <a:pt x="396233" y="265684"/>
                </a:lnTo>
                <a:lnTo>
                  <a:pt x="396112" y="255397"/>
                </a:lnTo>
                <a:lnTo>
                  <a:pt x="384555" y="210438"/>
                </a:lnTo>
                <a:lnTo>
                  <a:pt x="358012" y="169417"/>
                </a:lnTo>
                <a:lnTo>
                  <a:pt x="328295" y="138684"/>
                </a:lnTo>
                <a:lnTo>
                  <a:pt x="292353" y="109474"/>
                </a:lnTo>
                <a:lnTo>
                  <a:pt x="251459" y="81152"/>
                </a:lnTo>
                <a:lnTo>
                  <a:pt x="206882" y="53720"/>
                </a:lnTo>
                <a:lnTo>
                  <a:pt x="183642" y="40131"/>
                </a:lnTo>
                <a:lnTo>
                  <a:pt x="111632" y="0"/>
                </a:lnTo>
                <a:close/>
              </a:path>
              <a:path w="396240" h="613410">
                <a:moveTo>
                  <a:pt x="14097" y="531494"/>
                </a:moveTo>
                <a:lnTo>
                  <a:pt x="9525" y="543432"/>
                </a:lnTo>
                <a:lnTo>
                  <a:pt x="29336" y="550926"/>
                </a:lnTo>
                <a:lnTo>
                  <a:pt x="31479" y="551677"/>
                </a:lnTo>
                <a:lnTo>
                  <a:pt x="25001" y="543687"/>
                </a:lnTo>
                <a:lnTo>
                  <a:pt x="12826" y="543687"/>
                </a:lnTo>
                <a:lnTo>
                  <a:pt x="16764" y="533526"/>
                </a:lnTo>
                <a:lnTo>
                  <a:pt x="19400" y="533526"/>
                </a:lnTo>
                <a:lnTo>
                  <a:pt x="14097" y="531494"/>
                </a:lnTo>
                <a:close/>
              </a:path>
              <a:path w="396240" h="613410">
                <a:moveTo>
                  <a:pt x="16764" y="533526"/>
                </a:moveTo>
                <a:lnTo>
                  <a:pt x="12826" y="543687"/>
                </a:lnTo>
                <a:lnTo>
                  <a:pt x="23553" y="541901"/>
                </a:lnTo>
                <a:lnTo>
                  <a:pt x="16764" y="533526"/>
                </a:lnTo>
                <a:close/>
              </a:path>
              <a:path w="396240" h="613410">
                <a:moveTo>
                  <a:pt x="23553" y="541901"/>
                </a:moveTo>
                <a:lnTo>
                  <a:pt x="12826" y="543687"/>
                </a:lnTo>
                <a:lnTo>
                  <a:pt x="25001" y="543687"/>
                </a:lnTo>
                <a:lnTo>
                  <a:pt x="23553" y="541901"/>
                </a:lnTo>
                <a:close/>
              </a:path>
              <a:path w="396240" h="613410">
                <a:moveTo>
                  <a:pt x="19400" y="533526"/>
                </a:moveTo>
                <a:lnTo>
                  <a:pt x="16764" y="533526"/>
                </a:lnTo>
                <a:lnTo>
                  <a:pt x="23553" y="541901"/>
                </a:lnTo>
                <a:lnTo>
                  <a:pt x="36030" y="539825"/>
                </a:lnTo>
                <a:lnTo>
                  <a:pt x="33654" y="538988"/>
                </a:lnTo>
                <a:lnTo>
                  <a:pt x="19400" y="533526"/>
                </a:lnTo>
                <a:close/>
              </a:path>
              <a:path w="396240" h="613410">
                <a:moveTo>
                  <a:pt x="86085" y="531494"/>
                </a:moveTo>
                <a:lnTo>
                  <a:pt x="14097" y="531494"/>
                </a:lnTo>
                <a:lnTo>
                  <a:pt x="33654" y="538988"/>
                </a:lnTo>
                <a:lnTo>
                  <a:pt x="36030" y="539825"/>
                </a:lnTo>
                <a:lnTo>
                  <a:pt x="86085" y="531494"/>
                </a:lnTo>
                <a:close/>
              </a:path>
            </a:pathLst>
          </a:custGeom>
          <a:solidFill>
            <a:srgbClr val="D162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8026" y="3561501"/>
            <a:ext cx="130048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indepen</a:t>
            </a:r>
            <a:r>
              <a:rPr dirty="0" sz="1800" spc="-10">
                <a:solidFill>
                  <a:srgbClr val="C00000"/>
                </a:solidFill>
                <a:latin typeface="Georgia"/>
                <a:cs typeface="Georgia"/>
              </a:rPr>
              <a:t>d</a:t>
            </a:r>
            <a:r>
              <a:rPr dirty="0" sz="1800" spc="-5">
                <a:solidFill>
                  <a:srgbClr val="C00000"/>
                </a:solidFill>
                <a:latin typeface="Georgia"/>
                <a:cs typeface="Georgia"/>
              </a:rPr>
              <a:t>ent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02751" y="2481326"/>
            <a:ext cx="936625" cy="792480"/>
          </a:xfrm>
          <a:custGeom>
            <a:avLst/>
            <a:gdLst/>
            <a:ahLst/>
            <a:cxnLst/>
            <a:rect l="l" t="t" r="r" b="b"/>
            <a:pathLst>
              <a:path w="936625" h="792479">
                <a:moveTo>
                  <a:pt x="0" y="395986"/>
                </a:moveTo>
                <a:lnTo>
                  <a:pt x="6126" y="331755"/>
                </a:lnTo>
                <a:lnTo>
                  <a:pt x="23862" y="270824"/>
                </a:lnTo>
                <a:lnTo>
                  <a:pt x="52247" y="214008"/>
                </a:lnTo>
                <a:lnTo>
                  <a:pt x="90318" y="162123"/>
                </a:lnTo>
                <a:lnTo>
                  <a:pt x="137112" y="115982"/>
                </a:lnTo>
                <a:lnTo>
                  <a:pt x="191667" y="76403"/>
                </a:lnTo>
                <a:lnTo>
                  <a:pt x="253020" y="44199"/>
                </a:lnTo>
                <a:lnTo>
                  <a:pt x="320210" y="20187"/>
                </a:lnTo>
                <a:lnTo>
                  <a:pt x="392274" y="5182"/>
                </a:lnTo>
                <a:lnTo>
                  <a:pt x="468249" y="0"/>
                </a:lnTo>
                <a:lnTo>
                  <a:pt x="506666" y="1312"/>
                </a:lnTo>
                <a:lnTo>
                  <a:pt x="580812" y="11508"/>
                </a:lnTo>
                <a:lnTo>
                  <a:pt x="650571" y="31118"/>
                </a:lnTo>
                <a:lnTo>
                  <a:pt x="714979" y="59328"/>
                </a:lnTo>
                <a:lnTo>
                  <a:pt x="773072" y="95321"/>
                </a:lnTo>
                <a:lnTo>
                  <a:pt x="823885" y="138283"/>
                </a:lnTo>
                <a:lnTo>
                  <a:pt x="866456" y="187398"/>
                </a:lnTo>
                <a:lnTo>
                  <a:pt x="899820" y="241851"/>
                </a:lnTo>
                <a:lnTo>
                  <a:pt x="923014" y="300826"/>
                </a:lnTo>
                <a:lnTo>
                  <a:pt x="935072" y="363509"/>
                </a:lnTo>
                <a:lnTo>
                  <a:pt x="936625" y="395986"/>
                </a:lnTo>
                <a:lnTo>
                  <a:pt x="935072" y="428480"/>
                </a:lnTo>
                <a:lnTo>
                  <a:pt x="923014" y="491194"/>
                </a:lnTo>
                <a:lnTo>
                  <a:pt x="899820" y="550193"/>
                </a:lnTo>
                <a:lnTo>
                  <a:pt x="866456" y="604665"/>
                </a:lnTo>
                <a:lnTo>
                  <a:pt x="823885" y="653794"/>
                </a:lnTo>
                <a:lnTo>
                  <a:pt x="773072" y="696765"/>
                </a:lnTo>
                <a:lnTo>
                  <a:pt x="714979" y="732765"/>
                </a:lnTo>
                <a:lnTo>
                  <a:pt x="650571" y="760978"/>
                </a:lnTo>
                <a:lnTo>
                  <a:pt x="580812" y="780589"/>
                </a:lnTo>
                <a:lnTo>
                  <a:pt x="506666" y="790786"/>
                </a:lnTo>
                <a:lnTo>
                  <a:pt x="468249" y="792099"/>
                </a:lnTo>
                <a:lnTo>
                  <a:pt x="429832" y="790786"/>
                </a:lnTo>
                <a:lnTo>
                  <a:pt x="355693" y="780589"/>
                </a:lnTo>
                <a:lnTo>
                  <a:pt x="285946" y="760978"/>
                </a:lnTo>
                <a:lnTo>
                  <a:pt x="221554" y="732765"/>
                </a:lnTo>
                <a:lnTo>
                  <a:pt x="163479" y="696765"/>
                </a:lnTo>
                <a:lnTo>
                  <a:pt x="112685" y="653794"/>
                </a:lnTo>
                <a:lnTo>
                  <a:pt x="70132" y="604665"/>
                </a:lnTo>
                <a:lnTo>
                  <a:pt x="36784" y="550193"/>
                </a:lnTo>
                <a:lnTo>
                  <a:pt x="13603" y="491194"/>
                </a:lnTo>
                <a:lnTo>
                  <a:pt x="1551" y="428480"/>
                </a:lnTo>
                <a:lnTo>
                  <a:pt x="0" y="395986"/>
                </a:lnTo>
                <a:close/>
              </a:path>
            </a:pathLst>
          </a:custGeom>
          <a:ln w="11428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444481" y="1905000"/>
            <a:ext cx="239395" cy="578485"/>
          </a:xfrm>
          <a:custGeom>
            <a:avLst/>
            <a:gdLst/>
            <a:ahLst/>
            <a:cxnLst/>
            <a:rect l="l" t="t" r="r" b="b"/>
            <a:pathLst>
              <a:path w="239395" h="578485">
                <a:moveTo>
                  <a:pt x="212919" y="23540"/>
                </a:moveTo>
                <a:lnTo>
                  <a:pt x="203239" y="31457"/>
                </a:lnTo>
                <a:lnTo>
                  <a:pt x="0" y="574039"/>
                </a:lnTo>
                <a:lnTo>
                  <a:pt x="11811" y="578484"/>
                </a:lnTo>
                <a:lnTo>
                  <a:pt x="215087" y="36128"/>
                </a:lnTo>
                <a:lnTo>
                  <a:pt x="212919" y="23540"/>
                </a:lnTo>
                <a:close/>
              </a:path>
              <a:path w="239395" h="578485">
                <a:moveTo>
                  <a:pt x="223491" y="9525"/>
                </a:moveTo>
                <a:lnTo>
                  <a:pt x="211454" y="9525"/>
                </a:lnTo>
                <a:lnTo>
                  <a:pt x="223393" y="13969"/>
                </a:lnTo>
                <a:lnTo>
                  <a:pt x="215087" y="36128"/>
                </a:lnTo>
                <a:lnTo>
                  <a:pt x="226060" y="99821"/>
                </a:lnTo>
                <a:lnTo>
                  <a:pt x="226568" y="103250"/>
                </a:lnTo>
                <a:lnTo>
                  <a:pt x="229870" y="105537"/>
                </a:lnTo>
                <a:lnTo>
                  <a:pt x="233299" y="105028"/>
                </a:lnTo>
                <a:lnTo>
                  <a:pt x="236854" y="104393"/>
                </a:lnTo>
                <a:lnTo>
                  <a:pt x="239141" y="101091"/>
                </a:lnTo>
                <a:lnTo>
                  <a:pt x="238506" y="97662"/>
                </a:lnTo>
                <a:lnTo>
                  <a:pt x="223491" y="9525"/>
                </a:lnTo>
                <a:close/>
              </a:path>
              <a:path w="239395" h="578485">
                <a:moveTo>
                  <a:pt x="221869" y="0"/>
                </a:moveTo>
                <a:lnTo>
                  <a:pt x="145034" y="62611"/>
                </a:lnTo>
                <a:lnTo>
                  <a:pt x="142240" y="64769"/>
                </a:lnTo>
                <a:lnTo>
                  <a:pt x="141859" y="68833"/>
                </a:lnTo>
                <a:lnTo>
                  <a:pt x="144145" y="71500"/>
                </a:lnTo>
                <a:lnTo>
                  <a:pt x="146303" y="74294"/>
                </a:lnTo>
                <a:lnTo>
                  <a:pt x="150368" y="74675"/>
                </a:lnTo>
                <a:lnTo>
                  <a:pt x="203239" y="31457"/>
                </a:lnTo>
                <a:lnTo>
                  <a:pt x="211454" y="9525"/>
                </a:lnTo>
                <a:lnTo>
                  <a:pt x="223491" y="9525"/>
                </a:lnTo>
                <a:lnTo>
                  <a:pt x="221869" y="0"/>
                </a:lnTo>
                <a:close/>
              </a:path>
              <a:path w="239395" h="578485">
                <a:moveTo>
                  <a:pt x="220323" y="12826"/>
                </a:moveTo>
                <a:lnTo>
                  <a:pt x="211074" y="12826"/>
                </a:lnTo>
                <a:lnTo>
                  <a:pt x="221361" y="16637"/>
                </a:lnTo>
                <a:lnTo>
                  <a:pt x="212919" y="23540"/>
                </a:lnTo>
                <a:lnTo>
                  <a:pt x="215087" y="36128"/>
                </a:lnTo>
                <a:lnTo>
                  <a:pt x="223393" y="13969"/>
                </a:lnTo>
                <a:lnTo>
                  <a:pt x="220323" y="12826"/>
                </a:lnTo>
                <a:close/>
              </a:path>
              <a:path w="239395" h="578485">
                <a:moveTo>
                  <a:pt x="211454" y="9525"/>
                </a:moveTo>
                <a:lnTo>
                  <a:pt x="203239" y="31457"/>
                </a:lnTo>
                <a:lnTo>
                  <a:pt x="212919" y="23540"/>
                </a:lnTo>
                <a:lnTo>
                  <a:pt x="211074" y="12826"/>
                </a:lnTo>
                <a:lnTo>
                  <a:pt x="220323" y="12826"/>
                </a:lnTo>
                <a:lnTo>
                  <a:pt x="211454" y="9525"/>
                </a:lnTo>
                <a:close/>
              </a:path>
              <a:path w="239395" h="578485">
                <a:moveTo>
                  <a:pt x="211074" y="12826"/>
                </a:moveTo>
                <a:lnTo>
                  <a:pt x="212919" y="23540"/>
                </a:lnTo>
                <a:lnTo>
                  <a:pt x="221361" y="16637"/>
                </a:lnTo>
                <a:lnTo>
                  <a:pt x="211074" y="128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601961" y="1501021"/>
            <a:ext cx="220345" cy="431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20">
                <a:solidFill>
                  <a:srgbClr val="FF0000"/>
                </a:solidFill>
                <a:latin typeface="Georgia"/>
                <a:cs typeface="Georgia"/>
              </a:rPr>
              <a:t>?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pc="-10"/>
              <a:t>21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4450" y="266700"/>
            <a:ext cx="7345299" cy="6178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39076" y="2841625"/>
            <a:ext cx="3336925" cy="349250"/>
          </a:xfrm>
          <a:custGeom>
            <a:avLst/>
            <a:gdLst/>
            <a:ahLst/>
            <a:cxnLst/>
            <a:rect l="l" t="t" r="r" b="b"/>
            <a:pathLst>
              <a:path w="3336925" h="349250">
                <a:moveTo>
                  <a:pt x="0" y="349250"/>
                </a:moveTo>
                <a:lnTo>
                  <a:pt x="3336925" y="349250"/>
                </a:lnTo>
                <a:lnTo>
                  <a:pt x="3336925" y="0"/>
                </a:lnTo>
                <a:lnTo>
                  <a:pt x="0" y="0"/>
                </a:lnTo>
                <a:lnTo>
                  <a:pt x="0" y="349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96606" y="2899257"/>
            <a:ext cx="3221735" cy="255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334250" y="2836799"/>
            <a:ext cx="3346450" cy="358775"/>
          </a:xfrm>
          <a:custGeom>
            <a:avLst/>
            <a:gdLst/>
            <a:ahLst/>
            <a:cxnLst/>
            <a:rect l="l" t="t" r="r" b="b"/>
            <a:pathLst>
              <a:path w="3346450" h="358775">
                <a:moveTo>
                  <a:pt x="0" y="358775"/>
                </a:moveTo>
                <a:lnTo>
                  <a:pt x="3346450" y="358775"/>
                </a:lnTo>
                <a:lnTo>
                  <a:pt x="3346450" y="0"/>
                </a:lnTo>
                <a:lnTo>
                  <a:pt x="0" y="0"/>
                </a:lnTo>
                <a:lnTo>
                  <a:pt x="0" y="358775"/>
                </a:lnTo>
                <a:close/>
              </a:path>
            </a:pathLst>
          </a:custGeom>
          <a:ln w="9525">
            <a:solidFill>
              <a:srgbClr val="006FC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51300" y="3346450"/>
            <a:ext cx="3138805" cy="474980"/>
          </a:xfrm>
          <a:custGeom>
            <a:avLst/>
            <a:gdLst/>
            <a:ahLst/>
            <a:cxnLst/>
            <a:rect l="l" t="t" r="r" b="b"/>
            <a:pathLst>
              <a:path w="3138804" h="474979">
                <a:moveTo>
                  <a:pt x="0" y="237362"/>
                </a:moveTo>
                <a:lnTo>
                  <a:pt x="20538" y="198868"/>
                </a:lnTo>
                <a:lnTo>
                  <a:pt x="79999" y="162348"/>
                </a:lnTo>
                <a:lnTo>
                  <a:pt x="123317" y="144982"/>
                </a:lnTo>
                <a:lnTo>
                  <a:pt x="175153" y="128293"/>
                </a:lnTo>
                <a:lnTo>
                  <a:pt x="235104" y="112342"/>
                </a:lnTo>
                <a:lnTo>
                  <a:pt x="302768" y="97191"/>
                </a:lnTo>
                <a:lnTo>
                  <a:pt x="377738" y="82901"/>
                </a:lnTo>
                <a:lnTo>
                  <a:pt x="459613" y="69532"/>
                </a:lnTo>
                <a:lnTo>
                  <a:pt x="547987" y="57146"/>
                </a:lnTo>
                <a:lnTo>
                  <a:pt x="642457" y="45805"/>
                </a:lnTo>
                <a:lnTo>
                  <a:pt x="742619" y="35569"/>
                </a:lnTo>
                <a:lnTo>
                  <a:pt x="848070" y="26499"/>
                </a:lnTo>
                <a:lnTo>
                  <a:pt x="958405" y="18657"/>
                </a:lnTo>
                <a:lnTo>
                  <a:pt x="1073221" y="12103"/>
                </a:lnTo>
                <a:lnTo>
                  <a:pt x="1192113" y="6900"/>
                </a:lnTo>
                <a:lnTo>
                  <a:pt x="1314678" y="3107"/>
                </a:lnTo>
                <a:lnTo>
                  <a:pt x="1440512" y="787"/>
                </a:lnTo>
                <a:lnTo>
                  <a:pt x="1569212" y="0"/>
                </a:lnTo>
                <a:lnTo>
                  <a:pt x="1697912" y="787"/>
                </a:lnTo>
                <a:lnTo>
                  <a:pt x="1823748" y="3107"/>
                </a:lnTo>
                <a:lnTo>
                  <a:pt x="1946318" y="6900"/>
                </a:lnTo>
                <a:lnTo>
                  <a:pt x="2065216" y="12103"/>
                </a:lnTo>
                <a:lnTo>
                  <a:pt x="2180038" y="18657"/>
                </a:lnTo>
                <a:lnTo>
                  <a:pt x="2290380" y="26499"/>
                </a:lnTo>
                <a:lnTo>
                  <a:pt x="2395839" y="35569"/>
                </a:lnTo>
                <a:lnTo>
                  <a:pt x="2496011" y="45805"/>
                </a:lnTo>
                <a:lnTo>
                  <a:pt x="2590490" y="57146"/>
                </a:lnTo>
                <a:lnTo>
                  <a:pt x="2678874" y="69532"/>
                </a:lnTo>
                <a:lnTo>
                  <a:pt x="2760758" y="82901"/>
                </a:lnTo>
                <a:lnTo>
                  <a:pt x="2835738" y="97191"/>
                </a:lnTo>
                <a:lnTo>
                  <a:pt x="2903410" y="112342"/>
                </a:lnTo>
                <a:lnTo>
                  <a:pt x="2963370" y="128293"/>
                </a:lnTo>
                <a:lnTo>
                  <a:pt x="3015214" y="144982"/>
                </a:lnTo>
                <a:lnTo>
                  <a:pt x="3058537" y="162348"/>
                </a:lnTo>
                <a:lnTo>
                  <a:pt x="3092937" y="180331"/>
                </a:lnTo>
                <a:lnTo>
                  <a:pt x="3133348" y="217899"/>
                </a:lnTo>
                <a:lnTo>
                  <a:pt x="3138551" y="237362"/>
                </a:lnTo>
                <a:lnTo>
                  <a:pt x="3133348" y="256826"/>
                </a:lnTo>
                <a:lnTo>
                  <a:pt x="3092937" y="294394"/>
                </a:lnTo>
                <a:lnTo>
                  <a:pt x="3058537" y="312377"/>
                </a:lnTo>
                <a:lnTo>
                  <a:pt x="3015214" y="329743"/>
                </a:lnTo>
                <a:lnTo>
                  <a:pt x="2963370" y="346432"/>
                </a:lnTo>
                <a:lnTo>
                  <a:pt x="2903410" y="362383"/>
                </a:lnTo>
                <a:lnTo>
                  <a:pt x="2835738" y="377534"/>
                </a:lnTo>
                <a:lnTo>
                  <a:pt x="2760758" y="391824"/>
                </a:lnTo>
                <a:lnTo>
                  <a:pt x="2678874" y="405193"/>
                </a:lnTo>
                <a:lnTo>
                  <a:pt x="2590490" y="417579"/>
                </a:lnTo>
                <a:lnTo>
                  <a:pt x="2496011" y="428920"/>
                </a:lnTo>
                <a:lnTo>
                  <a:pt x="2395839" y="439156"/>
                </a:lnTo>
                <a:lnTo>
                  <a:pt x="2290380" y="448226"/>
                </a:lnTo>
                <a:lnTo>
                  <a:pt x="2180038" y="456068"/>
                </a:lnTo>
                <a:lnTo>
                  <a:pt x="2065216" y="462622"/>
                </a:lnTo>
                <a:lnTo>
                  <a:pt x="1946318" y="467825"/>
                </a:lnTo>
                <a:lnTo>
                  <a:pt x="1823748" y="471618"/>
                </a:lnTo>
                <a:lnTo>
                  <a:pt x="1697912" y="473938"/>
                </a:lnTo>
                <a:lnTo>
                  <a:pt x="1569212" y="474725"/>
                </a:lnTo>
                <a:lnTo>
                  <a:pt x="1440512" y="473938"/>
                </a:lnTo>
                <a:lnTo>
                  <a:pt x="1314678" y="471618"/>
                </a:lnTo>
                <a:lnTo>
                  <a:pt x="1192113" y="467825"/>
                </a:lnTo>
                <a:lnTo>
                  <a:pt x="1073221" y="462622"/>
                </a:lnTo>
                <a:lnTo>
                  <a:pt x="958405" y="456068"/>
                </a:lnTo>
                <a:lnTo>
                  <a:pt x="848070" y="448226"/>
                </a:lnTo>
                <a:lnTo>
                  <a:pt x="742619" y="439156"/>
                </a:lnTo>
                <a:lnTo>
                  <a:pt x="642457" y="428920"/>
                </a:lnTo>
                <a:lnTo>
                  <a:pt x="547987" y="417579"/>
                </a:lnTo>
                <a:lnTo>
                  <a:pt x="459613" y="405193"/>
                </a:lnTo>
                <a:lnTo>
                  <a:pt x="377738" y="391824"/>
                </a:lnTo>
                <a:lnTo>
                  <a:pt x="302767" y="377534"/>
                </a:lnTo>
                <a:lnTo>
                  <a:pt x="235104" y="362383"/>
                </a:lnTo>
                <a:lnTo>
                  <a:pt x="175153" y="346432"/>
                </a:lnTo>
                <a:lnTo>
                  <a:pt x="123317" y="329743"/>
                </a:lnTo>
                <a:lnTo>
                  <a:pt x="79999" y="312377"/>
                </a:lnTo>
                <a:lnTo>
                  <a:pt x="45605" y="294394"/>
                </a:lnTo>
                <a:lnTo>
                  <a:pt x="5201" y="256826"/>
                </a:lnTo>
                <a:lnTo>
                  <a:pt x="0" y="237362"/>
                </a:lnTo>
                <a:close/>
              </a:path>
            </a:pathLst>
          </a:custGeom>
          <a:ln w="11428">
            <a:solidFill>
              <a:srgbClr val="006FC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43750" y="3201035"/>
            <a:ext cx="506730" cy="294005"/>
          </a:xfrm>
          <a:custGeom>
            <a:avLst/>
            <a:gdLst/>
            <a:ahLst/>
            <a:cxnLst/>
            <a:rect l="l" t="t" r="r" b="b"/>
            <a:pathLst>
              <a:path w="506729" h="294004">
                <a:moveTo>
                  <a:pt x="44196" y="257556"/>
                </a:moveTo>
                <a:lnTo>
                  <a:pt x="0" y="282829"/>
                </a:lnTo>
                <a:lnTo>
                  <a:pt x="6350" y="293751"/>
                </a:lnTo>
                <a:lnTo>
                  <a:pt x="50419" y="268605"/>
                </a:lnTo>
                <a:lnTo>
                  <a:pt x="44196" y="257556"/>
                </a:lnTo>
                <a:close/>
              </a:path>
              <a:path w="506729" h="294004">
                <a:moveTo>
                  <a:pt x="121284" y="213487"/>
                </a:moveTo>
                <a:lnTo>
                  <a:pt x="77216" y="238633"/>
                </a:lnTo>
                <a:lnTo>
                  <a:pt x="83566" y="249682"/>
                </a:lnTo>
                <a:lnTo>
                  <a:pt x="127634" y="224536"/>
                </a:lnTo>
                <a:lnTo>
                  <a:pt x="121284" y="213487"/>
                </a:lnTo>
                <a:close/>
              </a:path>
              <a:path w="506729" h="294004">
                <a:moveTo>
                  <a:pt x="198500" y="169418"/>
                </a:moveTo>
                <a:lnTo>
                  <a:pt x="154431" y="194564"/>
                </a:lnTo>
                <a:lnTo>
                  <a:pt x="160781" y="205613"/>
                </a:lnTo>
                <a:lnTo>
                  <a:pt x="204850" y="180467"/>
                </a:lnTo>
                <a:lnTo>
                  <a:pt x="198500" y="169418"/>
                </a:lnTo>
                <a:close/>
              </a:path>
              <a:path w="506729" h="294004">
                <a:moveTo>
                  <a:pt x="275717" y="125349"/>
                </a:moveTo>
                <a:lnTo>
                  <a:pt x="231648" y="150495"/>
                </a:lnTo>
                <a:lnTo>
                  <a:pt x="237871" y="161544"/>
                </a:lnTo>
                <a:lnTo>
                  <a:pt x="282067" y="136398"/>
                </a:lnTo>
                <a:lnTo>
                  <a:pt x="275717" y="125349"/>
                </a:lnTo>
                <a:close/>
              </a:path>
              <a:path w="506729" h="294004">
                <a:moveTo>
                  <a:pt x="352932" y="81280"/>
                </a:moveTo>
                <a:lnTo>
                  <a:pt x="308864" y="106426"/>
                </a:lnTo>
                <a:lnTo>
                  <a:pt x="315086" y="117475"/>
                </a:lnTo>
                <a:lnTo>
                  <a:pt x="359282" y="92329"/>
                </a:lnTo>
                <a:lnTo>
                  <a:pt x="352932" y="81280"/>
                </a:lnTo>
                <a:close/>
              </a:path>
              <a:path w="506729" h="294004">
                <a:moveTo>
                  <a:pt x="506035" y="1651"/>
                </a:moveTo>
                <a:lnTo>
                  <a:pt x="492378" y="1651"/>
                </a:lnTo>
                <a:lnTo>
                  <a:pt x="498601" y="12700"/>
                </a:lnTo>
                <a:lnTo>
                  <a:pt x="478261" y="24335"/>
                </a:lnTo>
                <a:lnTo>
                  <a:pt x="445897" y="80391"/>
                </a:lnTo>
                <a:lnTo>
                  <a:pt x="444119" y="83439"/>
                </a:lnTo>
                <a:lnTo>
                  <a:pt x="445134" y="87376"/>
                </a:lnTo>
                <a:lnTo>
                  <a:pt x="448182" y="89027"/>
                </a:lnTo>
                <a:lnTo>
                  <a:pt x="451230" y="90805"/>
                </a:lnTo>
                <a:lnTo>
                  <a:pt x="455041" y="89789"/>
                </a:lnTo>
                <a:lnTo>
                  <a:pt x="506035" y="1651"/>
                </a:lnTo>
                <a:close/>
              </a:path>
              <a:path w="506729" h="294004">
                <a:moveTo>
                  <a:pt x="430149" y="37211"/>
                </a:moveTo>
                <a:lnTo>
                  <a:pt x="386079" y="62357"/>
                </a:lnTo>
                <a:lnTo>
                  <a:pt x="392302" y="73406"/>
                </a:lnTo>
                <a:lnTo>
                  <a:pt x="436499" y="48260"/>
                </a:lnTo>
                <a:lnTo>
                  <a:pt x="430149" y="37211"/>
                </a:lnTo>
                <a:close/>
              </a:path>
              <a:path w="506729" h="294004">
                <a:moveTo>
                  <a:pt x="471924" y="13352"/>
                </a:moveTo>
                <a:lnTo>
                  <a:pt x="463296" y="18288"/>
                </a:lnTo>
                <a:lnTo>
                  <a:pt x="469519" y="29337"/>
                </a:lnTo>
                <a:lnTo>
                  <a:pt x="478261" y="24335"/>
                </a:lnTo>
                <a:lnTo>
                  <a:pt x="484529" y="13479"/>
                </a:lnTo>
                <a:lnTo>
                  <a:pt x="471924" y="13352"/>
                </a:lnTo>
                <a:close/>
              </a:path>
              <a:path w="506729" h="294004">
                <a:moveTo>
                  <a:pt x="493738" y="4064"/>
                </a:moveTo>
                <a:lnTo>
                  <a:pt x="489966" y="4064"/>
                </a:lnTo>
                <a:lnTo>
                  <a:pt x="495426" y="13589"/>
                </a:lnTo>
                <a:lnTo>
                  <a:pt x="484466" y="13589"/>
                </a:lnTo>
                <a:lnTo>
                  <a:pt x="478261" y="24335"/>
                </a:lnTo>
                <a:lnTo>
                  <a:pt x="497047" y="13589"/>
                </a:lnTo>
                <a:lnTo>
                  <a:pt x="495426" y="13589"/>
                </a:lnTo>
                <a:lnTo>
                  <a:pt x="484529" y="13479"/>
                </a:lnTo>
                <a:lnTo>
                  <a:pt x="497239" y="13479"/>
                </a:lnTo>
                <a:lnTo>
                  <a:pt x="498601" y="12700"/>
                </a:lnTo>
                <a:lnTo>
                  <a:pt x="493738" y="4064"/>
                </a:lnTo>
                <a:close/>
              </a:path>
              <a:path w="506729" h="294004">
                <a:moveTo>
                  <a:pt x="489966" y="4064"/>
                </a:moveTo>
                <a:lnTo>
                  <a:pt x="484529" y="13479"/>
                </a:lnTo>
                <a:lnTo>
                  <a:pt x="495426" y="13589"/>
                </a:lnTo>
                <a:lnTo>
                  <a:pt x="489966" y="4064"/>
                </a:lnTo>
                <a:close/>
              </a:path>
              <a:path w="506729" h="294004">
                <a:moveTo>
                  <a:pt x="492378" y="1651"/>
                </a:moveTo>
                <a:lnTo>
                  <a:pt x="471924" y="13352"/>
                </a:lnTo>
                <a:lnTo>
                  <a:pt x="484529" y="13479"/>
                </a:lnTo>
                <a:lnTo>
                  <a:pt x="489966" y="4064"/>
                </a:lnTo>
                <a:lnTo>
                  <a:pt x="493738" y="4064"/>
                </a:lnTo>
                <a:lnTo>
                  <a:pt x="492378" y="1651"/>
                </a:lnTo>
                <a:close/>
              </a:path>
              <a:path w="506729" h="294004">
                <a:moveTo>
                  <a:pt x="407289" y="0"/>
                </a:moveTo>
                <a:lnTo>
                  <a:pt x="403859" y="0"/>
                </a:lnTo>
                <a:lnTo>
                  <a:pt x="400939" y="2794"/>
                </a:lnTo>
                <a:lnTo>
                  <a:pt x="400939" y="9779"/>
                </a:lnTo>
                <a:lnTo>
                  <a:pt x="403732" y="12700"/>
                </a:lnTo>
                <a:lnTo>
                  <a:pt x="407161" y="12700"/>
                </a:lnTo>
                <a:lnTo>
                  <a:pt x="471924" y="13352"/>
                </a:lnTo>
                <a:lnTo>
                  <a:pt x="492378" y="1651"/>
                </a:lnTo>
                <a:lnTo>
                  <a:pt x="506035" y="1651"/>
                </a:lnTo>
                <a:lnTo>
                  <a:pt x="506475" y="889"/>
                </a:lnTo>
                <a:lnTo>
                  <a:pt x="407289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06901" y="3849751"/>
            <a:ext cx="3240405" cy="360680"/>
          </a:xfrm>
          <a:custGeom>
            <a:avLst/>
            <a:gdLst/>
            <a:ahLst/>
            <a:cxnLst/>
            <a:rect l="l" t="t" r="r" b="b"/>
            <a:pathLst>
              <a:path w="3240404" h="360679">
                <a:moveTo>
                  <a:pt x="0" y="180086"/>
                </a:moveTo>
                <a:lnTo>
                  <a:pt x="47081" y="136815"/>
                </a:lnTo>
                <a:lnTo>
                  <a:pt x="127307" y="109995"/>
                </a:lnTo>
                <a:lnTo>
                  <a:pt x="180821" y="97333"/>
                </a:lnTo>
                <a:lnTo>
                  <a:pt x="242713" y="85232"/>
                </a:lnTo>
                <a:lnTo>
                  <a:pt x="312566" y="73737"/>
                </a:lnTo>
                <a:lnTo>
                  <a:pt x="389963" y="62895"/>
                </a:lnTo>
                <a:lnTo>
                  <a:pt x="474487" y="52752"/>
                </a:lnTo>
                <a:lnTo>
                  <a:pt x="565722" y="43355"/>
                </a:lnTo>
                <a:lnTo>
                  <a:pt x="663250" y="34751"/>
                </a:lnTo>
                <a:lnTo>
                  <a:pt x="766655" y="26985"/>
                </a:lnTo>
                <a:lnTo>
                  <a:pt x="875520" y="20104"/>
                </a:lnTo>
                <a:lnTo>
                  <a:pt x="989427" y="14154"/>
                </a:lnTo>
                <a:lnTo>
                  <a:pt x="1107960" y="9182"/>
                </a:lnTo>
                <a:lnTo>
                  <a:pt x="1230702" y="5234"/>
                </a:lnTo>
                <a:lnTo>
                  <a:pt x="1357235" y="2357"/>
                </a:lnTo>
                <a:lnTo>
                  <a:pt x="1487144" y="597"/>
                </a:lnTo>
                <a:lnTo>
                  <a:pt x="1620012" y="0"/>
                </a:lnTo>
                <a:lnTo>
                  <a:pt x="1752879" y="597"/>
                </a:lnTo>
                <a:lnTo>
                  <a:pt x="1882788" y="2357"/>
                </a:lnTo>
                <a:lnTo>
                  <a:pt x="2009321" y="5234"/>
                </a:lnTo>
                <a:lnTo>
                  <a:pt x="2132063" y="9182"/>
                </a:lnTo>
                <a:lnTo>
                  <a:pt x="2250596" y="14154"/>
                </a:lnTo>
                <a:lnTo>
                  <a:pt x="2364503" y="20104"/>
                </a:lnTo>
                <a:lnTo>
                  <a:pt x="2473368" y="26985"/>
                </a:lnTo>
                <a:lnTo>
                  <a:pt x="2576773" y="34751"/>
                </a:lnTo>
                <a:lnTo>
                  <a:pt x="2674301" y="43355"/>
                </a:lnTo>
                <a:lnTo>
                  <a:pt x="2765536" y="52752"/>
                </a:lnTo>
                <a:lnTo>
                  <a:pt x="2850060" y="62895"/>
                </a:lnTo>
                <a:lnTo>
                  <a:pt x="2927457" y="73737"/>
                </a:lnTo>
                <a:lnTo>
                  <a:pt x="2997310" y="85232"/>
                </a:lnTo>
                <a:lnTo>
                  <a:pt x="3059202" y="97333"/>
                </a:lnTo>
                <a:lnTo>
                  <a:pt x="3112716" y="109995"/>
                </a:lnTo>
                <a:lnTo>
                  <a:pt x="3157435" y="123171"/>
                </a:lnTo>
                <a:lnTo>
                  <a:pt x="3218820" y="150879"/>
                </a:lnTo>
                <a:lnTo>
                  <a:pt x="3240024" y="180086"/>
                </a:lnTo>
                <a:lnTo>
                  <a:pt x="3234653" y="194871"/>
                </a:lnTo>
                <a:lnTo>
                  <a:pt x="3192942" y="223405"/>
                </a:lnTo>
                <a:lnTo>
                  <a:pt x="3112716" y="250249"/>
                </a:lnTo>
                <a:lnTo>
                  <a:pt x="3059202" y="262921"/>
                </a:lnTo>
                <a:lnTo>
                  <a:pt x="2997310" y="275031"/>
                </a:lnTo>
                <a:lnTo>
                  <a:pt x="2927457" y="286534"/>
                </a:lnTo>
                <a:lnTo>
                  <a:pt x="2850060" y="297382"/>
                </a:lnTo>
                <a:lnTo>
                  <a:pt x="2765536" y="307530"/>
                </a:lnTo>
                <a:lnTo>
                  <a:pt x="2674301" y="316931"/>
                </a:lnTo>
                <a:lnTo>
                  <a:pt x="2576773" y="325539"/>
                </a:lnTo>
                <a:lnTo>
                  <a:pt x="2473368" y="333308"/>
                </a:lnTo>
                <a:lnTo>
                  <a:pt x="2364503" y="340191"/>
                </a:lnTo>
                <a:lnTo>
                  <a:pt x="2250596" y="346142"/>
                </a:lnTo>
                <a:lnTo>
                  <a:pt x="2132063" y="351115"/>
                </a:lnTo>
                <a:lnTo>
                  <a:pt x="2009321" y="355063"/>
                </a:lnTo>
                <a:lnTo>
                  <a:pt x="1882788" y="357941"/>
                </a:lnTo>
                <a:lnTo>
                  <a:pt x="1752879" y="359701"/>
                </a:lnTo>
                <a:lnTo>
                  <a:pt x="1620012" y="360299"/>
                </a:lnTo>
                <a:lnTo>
                  <a:pt x="1487144" y="359701"/>
                </a:lnTo>
                <a:lnTo>
                  <a:pt x="1357235" y="357941"/>
                </a:lnTo>
                <a:lnTo>
                  <a:pt x="1230702" y="355063"/>
                </a:lnTo>
                <a:lnTo>
                  <a:pt x="1107960" y="351115"/>
                </a:lnTo>
                <a:lnTo>
                  <a:pt x="989427" y="346142"/>
                </a:lnTo>
                <a:lnTo>
                  <a:pt x="875520" y="340191"/>
                </a:lnTo>
                <a:lnTo>
                  <a:pt x="766655" y="333308"/>
                </a:lnTo>
                <a:lnTo>
                  <a:pt x="663250" y="325539"/>
                </a:lnTo>
                <a:lnTo>
                  <a:pt x="565722" y="316931"/>
                </a:lnTo>
                <a:lnTo>
                  <a:pt x="474487" y="307530"/>
                </a:lnTo>
                <a:lnTo>
                  <a:pt x="389963" y="297382"/>
                </a:lnTo>
                <a:lnTo>
                  <a:pt x="312566" y="286534"/>
                </a:lnTo>
                <a:lnTo>
                  <a:pt x="242713" y="275031"/>
                </a:lnTo>
                <a:lnTo>
                  <a:pt x="180821" y="262921"/>
                </a:lnTo>
                <a:lnTo>
                  <a:pt x="127307" y="250249"/>
                </a:lnTo>
                <a:lnTo>
                  <a:pt x="82588" y="237062"/>
                </a:lnTo>
                <a:lnTo>
                  <a:pt x="21203" y="209326"/>
                </a:lnTo>
                <a:lnTo>
                  <a:pt x="0" y="180086"/>
                </a:lnTo>
                <a:close/>
              </a:path>
            </a:pathLst>
          </a:custGeom>
          <a:ln w="11428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91001" y="4281424"/>
            <a:ext cx="3240405" cy="360680"/>
          </a:xfrm>
          <a:custGeom>
            <a:avLst/>
            <a:gdLst/>
            <a:ahLst/>
            <a:cxnLst/>
            <a:rect l="l" t="t" r="r" b="b"/>
            <a:pathLst>
              <a:path w="3240404" h="360679">
                <a:moveTo>
                  <a:pt x="0" y="180212"/>
                </a:moveTo>
                <a:lnTo>
                  <a:pt x="47081" y="136934"/>
                </a:lnTo>
                <a:lnTo>
                  <a:pt x="127307" y="110103"/>
                </a:lnTo>
                <a:lnTo>
                  <a:pt x="180821" y="97433"/>
                </a:lnTo>
                <a:lnTo>
                  <a:pt x="242713" y="85323"/>
                </a:lnTo>
                <a:lnTo>
                  <a:pt x="312566" y="73819"/>
                </a:lnTo>
                <a:lnTo>
                  <a:pt x="389963" y="62968"/>
                </a:lnTo>
                <a:lnTo>
                  <a:pt x="474487" y="52816"/>
                </a:lnTo>
                <a:lnTo>
                  <a:pt x="565722" y="43409"/>
                </a:lnTo>
                <a:lnTo>
                  <a:pt x="663250" y="34795"/>
                </a:lnTo>
                <a:lnTo>
                  <a:pt x="766655" y="27021"/>
                </a:lnTo>
                <a:lnTo>
                  <a:pt x="875520" y="20131"/>
                </a:lnTo>
                <a:lnTo>
                  <a:pt x="989427" y="14174"/>
                </a:lnTo>
                <a:lnTo>
                  <a:pt x="1107960" y="9195"/>
                </a:lnTo>
                <a:lnTo>
                  <a:pt x="1230702" y="5242"/>
                </a:lnTo>
                <a:lnTo>
                  <a:pt x="1357235" y="2361"/>
                </a:lnTo>
                <a:lnTo>
                  <a:pt x="1487144" y="598"/>
                </a:lnTo>
                <a:lnTo>
                  <a:pt x="1620012" y="0"/>
                </a:lnTo>
                <a:lnTo>
                  <a:pt x="1752879" y="598"/>
                </a:lnTo>
                <a:lnTo>
                  <a:pt x="1882788" y="2361"/>
                </a:lnTo>
                <a:lnTo>
                  <a:pt x="2009321" y="5242"/>
                </a:lnTo>
                <a:lnTo>
                  <a:pt x="2132063" y="9195"/>
                </a:lnTo>
                <a:lnTo>
                  <a:pt x="2250596" y="14174"/>
                </a:lnTo>
                <a:lnTo>
                  <a:pt x="2364503" y="20131"/>
                </a:lnTo>
                <a:lnTo>
                  <a:pt x="2473368" y="27021"/>
                </a:lnTo>
                <a:lnTo>
                  <a:pt x="2576773" y="34795"/>
                </a:lnTo>
                <a:lnTo>
                  <a:pt x="2674301" y="43409"/>
                </a:lnTo>
                <a:lnTo>
                  <a:pt x="2765536" y="52816"/>
                </a:lnTo>
                <a:lnTo>
                  <a:pt x="2850060" y="62968"/>
                </a:lnTo>
                <a:lnTo>
                  <a:pt x="2927457" y="73819"/>
                </a:lnTo>
                <a:lnTo>
                  <a:pt x="2997310" y="85323"/>
                </a:lnTo>
                <a:lnTo>
                  <a:pt x="3059202" y="97433"/>
                </a:lnTo>
                <a:lnTo>
                  <a:pt x="3112716" y="110103"/>
                </a:lnTo>
                <a:lnTo>
                  <a:pt x="3157435" y="123285"/>
                </a:lnTo>
                <a:lnTo>
                  <a:pt x="3218820" y="151002"/>
                </a:lnTo>
                <a:lnTo>
                  <a:pt x="3240024" y="180212"/>
                </a:lnTo>
                <a:lnTo>
                  <a:pt x="3234653" y="194998"/>
                </a:lnTo>
                <a:lnTo>
                  <a:pt x="3192942" y="223532"/>
                </a:lnTo>
                <a:lnTo>
                  <a:pt x="3112716" y="250376"/>
                </a:lnTo>
                <a:lnTo>
                  <a:pt x="3059202" y="263048"/>
                </a:lnTo>
                <a:lnTo>
                  <a:pt x="2997310" y="275158"/>
                </a:lnTo>
                <a:lnTo>
                  <a:pt x="2927457" y="286661"/>
                </a:lnTo>
                <a:lnTo>
                  <a:pt x="2850060" y="297509"/>
                </a:lnTo>
                <a:lnTo>
                  <a:pt x="2765536" y="307657"/>
                </a:lnTo>
                <a:lnTo>
                  <a:pt x="2674301" y="317058"/>
                </a:lnTo>
                <a:lnTo>
                  <a:pt x="2576773" y="325666"/>
                </a:lnTo>
                <a:lnTo>
                  <a:pt x="2473368" y="333435"/>
                </a:lnTo>
                <a:lnTo>
                  <a:pt x="2364503" y="340318"/>
                </a:lnTo>
                <a:lnTo>
                  <a:pt x="2250596" y="346269"/>
                </a:lnTo>
                <a:lnTo>
                  <a:pt x="2132063" y="351242"/>
                </a:lnTo>
                <a:lnTo>
                  <a:pt x="2009321" y="355190"/>
                </a:lnTo>
                <a:lnTo>
                  <a:pt x="1882788" y="358068"/>
                </a:lnTo>
                <a:lnTo>
                  <a:pt x="1752879" y="359828"/>
                </a:lnTo>
                <a:lnTo>
                  <a:pt x="1620012" y="360425"/>
                </a:lnTo>
                <a:lnTo>
                  <a:pt x="1487144" y="359828"/>
                </a:lnTo>
                <a:lnTo>
                  <a:pt x="1357235" y="358068"/>
                </a:lnTo>
                <a:lnTo>
                  <a:pt x="1230702" y="355190"/>
                </a:lnTo>
                <a:lnTo>
                  <a:pt x="1107960" y="351242"/>
                </a:lnTo>
                <a:lnTo>
                  <a:pt x="989427" y="346269"/>
                </a:lnTo>
                <a:lnTo>
                  <a:pt x="875520" y="340318"/>
                </a:lnTo>
                <a:lnTo>
                  <a:pt x="766655" y="333435"/>
                </a:lnTo>
                <a:lnTo>
                  <a:pt x="663250" y="325666"/>
                </a:lnTo>
                <a:lnTo>
                  <a:pt x="565722" y="317058"/>
                </a:lnTo>
                <a:lnTo>
                  <a:pt x="474487" y="307657"/>
                </a:lnTo>
                <a:lnTo>
                  <a:pt x="389963" y="297509"/>
                </a:lnTo>
                <a:lnTo>
                  <a:pt x="312566" y="286661"/>
                </a:lnTo>
                <a:lnTo>
                  <a:pt x="242713" y="275158"/>
                </a:lnTo>
                <a:lnTo>
                  <a:pt x="180821" y="263048"/>
                </a:lnTo>
                <a:lnTo>
                  <a:pt x="127307" y="250376"/>
                </a:lnTo>
                <a:lnTo>
                  <a:pt x="82588" y="237189"/>
                </a:lnTo>
                <a:lnTo>
                  <a:pt x="21203" y="209453"/>
                </a:lnTo>
                <a:lnTo>
                  <a:pt x="0" y="180212"/>
                </a:lnTo>
                <a:close/>
              </a:path>
            </a:pathLst>
          </a:custGeom>
          <a:ln w="11428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37373" y="4608398"/>
            <a:ext cx="2512695" cy="255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89368" y="4560456"/>
            <a:ext cx="2609215" cy="351790"/>
          </a:xfrm>
          <a:custGeom>
            <a:avLst/>
            <a:gdLst/>
            <a:ahLst/>
            <a:cxnLst/>
            <a:rect l="l" t="t" r="r" b="b"/>
            <a:pathLst>
              <a:path w="2609215" h="351789">
                <a:moveTo>
                  <a:pt x="0" y="351269"/>
                </a:moveTo>
                <a:lnTo>
                  <a:pt x="2608706" y="351269"/>
                </a:lnTo>
                <a:lnTo>
                  <a:pt x="2608706" y="0"/>
                </a:lnTo>
                <a:lnTo>
                  <a:pt x="0" y="0"/>
                </a:lnTo>
                <a:lnTo>
                  <a:pt x="0" y="351269"/>
                </a:lnTo>
                <a:close/>
              </a:path>
            </a:pathLst>
          </a:custGeom>
          <a:ln w="9525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27850" y="4456938"/>
            <a:ext cx="466725" cy="278765"/>
          </a:xfrm>
          <a:custGeom>
            <a:avLst/>
            <a:gdLst/>
            <a:ahLst/>
            <a:cxnLst/>
            <a:rect l="l" t="t" r="r" b="b"/>
            <a:pathLst>
              <a:path w="466725" h="278764">
                <a:moveTo>
                  <a:pt x="6350" y="0"/>
                </a:moveTo>
                <a:lnTo>
                  <a:pt x="0" y="11049"/>
                </a:lnTo>
                <a:lnTo>
                  <a:pt x="43688" y="36830"/>
                </a:lnTo>
                <a:lnTo>
                  <a:pt x="50165" y="25781"/>
                </a:lnTo>
                <a:lnTo>
                  <a:pt x="6350" y="0"/>
                </a:lnTo>
                <a:close/>
              </a:path>
              <a:path w="466725" h="278764">
                <a:moveTo>
                  <a:pt x="82930" y="45212"/>
                </a:moveTo>
                <a:lnTo>
                  <a:pt x="76580" y="56134"/>
                </a:lnTo>
                <a:lnTo>
                  <a:pt x="120269" y="81915"/>
                </a:lnTo>
                <a:lnTo>
                  <a:pt x="126746" y="70993"/>
                </a:lnTo>
                <a:lnTo>
                  <a:pt x="82930" y="45212"/>
                </a:lnTo>
                <a:close/>
              </a:path>
              <a:path w="466725" h="278764">
                <a:moveTo>
                  <a:pt x="159639" y="90297"/>
                </a:moveTo>
                <a:lnTo>
                  <a:pt x="153161" y="101219"/>
                </a:lnTo>
                <a:lnTo>
                  <a:pt x="196976" y="127000"/>
                </a:lnTo>
                <a:lnTo>
                  <a:pt x="203326" y="116078"/>
                </a:lnTo>
                <a:lnTo>
                  <a:pt x="159639" y="90297"/>
                </a:lnTo>
                <a:close/>
              </a:path>
              <a:path w="466725" h="278764">
                <a:moveTo>
                  <a:pt x="236220" y="135382"/>
                </a:moveTo>
                <a:lnTo>
                  <a:pt x="229743" y="146304"/>
                </a:lnTo>
                <a:lnTo>
                  <a:pt x="273557" y="172085"/>
                </a:lnTo>
                <a:lnTo>
                  <a:pt x="279907" y="161163"/>
                </a:lnTo>
                <a:lnTo>
                  <a:pt x="236220" y="135382"/>
                </a:lnTo>
                <a:close/>
              </a:path>
              <a:path w="466725" h="278764">
                <a:moveTo>
                  <a:pt x="312800" y="180594"/>
                </a:moveTo>
                <a:lnTo>
                  <a:pt x="306324" y="191516"/>
                </a:lnTo>
                <a:lnTo>
                  <a:pt x="350139" y="217297"/>
                </a:lnTo>
                <a:lnTo>
                  <a:pt x="356616" y="206375"/>
                </a:lnTo>
                <a:lnTo>
                  <a:pt x="312800" y="180594"/>
                </a:lnTo>
                <a:close/>
              </a:path>
              <a:path w="466725" h="278764">
                <a:moveTo>
                  <a:pt x="367665" y="265430"/>
                </a:moveTo>
                <a:lnTo>
                  <a:pt x="364235" y="265430"/>
                </a:lnTo>
                <a:lnTo>
                  <a:pt x="361315" y="268224"/>
                </a:lnTo>
                <a:lnTo>
                  <a:pt x="361315" y="275336"/>
                </a:lnTo>
                <a:lnTo>
                  <a:pt x="364108" y="278130"/>
                </a:lnTo>
                <a:lnTo>
                  <a:pt x="466725" y="278638"/>
                </a:lnTo>
                <a:lnTo>
                  <a:pt x="464877" y="275336"/>
                </a:lnTo>
                <a:lnTo>
                  <a:pt x="450342" y="275336"/>
                </a:lnTo>
                <a:lnTo>
                  <a:pt x="444987" y="265763"/>
                </a:lnTo>
                <a:lnTo>
                  <a:pt x="367665" y="265430"/>
                </a:lnTo>
                <a:close/>
              </a:path>
              <a:path w="466725" h="278764">
                <a:moveTo>
                  <a:pt x="444987" y="265763"/>
                </a:moveTo>
                <a:lnTo>
                  <a:pt x="450342" y="275336"/>
                </a:lnTo>
                <a:lnTo>
                  <a:pt x="455929" y="265811"/>
                </a:lnTo>
                <a:lnTo>
                  <a:pt x="444987" y="265763"/>
                </a:lnTo>
                <a:close/>
              </a:path>
              <a:path w="466725" h="278764">
                <a:moveTo>
                  <a:pt x="412750" y="187960"/>
                </a:moveTo>
                <a:lnTo>
                  <a:pt x="409701" y="189738"/>
                </a:lnTo>
                <a:lnTo>
                  <a:pt x="406653" y="191389"/>
                </a:lnTo>
                <a:lnTo>
                  <a:pt x="405510" y="195199"/>
                </a:lnTo>
                <a:lnTo>
                  <a:pt x="444987" y="265763"/>
                </a:lnTo>
                <a:lnTo>
                  <a:pt x="455929" y="265811"/>
                </a:lnTo>
                <a:lnTo>
                  <a:pt x="450342" y="275336"/>
                </a:lnTo>
                <a:lnTo>
                  <a:pt x="464877" y="275336"/>
                </a:lnTo>
                <a:lnTo>
                  <a:pt x="418338" y="192151"/>
                </a:lnTo>
                <a:lnTo>
                  <a:pt x="416559" y="189103"/>
                </a:lnTo>
                <a:lnTo>
                  <a:pt x="412750" y="187960"/>
                </a:lnTo>
                <a:close/>
              </a:path>
              <a:path w="466725" h="278764">
                <a:moveTo>
                  <a:pt x="389381" y="225679"/>
                </a:moveTo>
                <a:lnTo>
                  <a:pt x="382904" y="236601"/>
                </a:lnTo>
                <a:lnTo>
                  <a:pt x="426720" y="262382"/>
                </a:lnTo>
                <a:lnTo>
                  <a:pt x="433197" y="251460"/>
                </a:lnTo>
                <a:lnTo>
                  <a:pt x="389381" y="225679"/>
                </a:lnTo>
                <a:close/>
              </a:path>
            </a:pathLst>
          </a:custGeom>
          <a:solidFill>
            <a:srgbClr val="D162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99985" y="4205224"/>
            <a:ext cx="436245" cy="365760"/>
          </a:xfrm>
          <a:custGeom>
            <a:avLst/>
            <a:gdLst/>
            <a:ahLst/>
            <a:cxnLst/>
            <a:rect l="l" t="t" r="r" b="b"/>
            <a:pathLst>
              <a:path w="436245" h="365760">
                <a:moveTo>
                  <a:pt x="8128" y="0"/>
                </a:moveTo>
                <a:lnTo>
                  <a:pt x="0" y="9651"/>
                </a:lnTo>
                <a:lnTo>
                  <a:pt x="38989" y="42290"/>
                </a:lnTo>
                <a:lnTo>
                  <a:pt x="47117" y="32512"/>
                </a:lnTo>
                <a:lnTo>
                  <a:pt x="8128" y="0"/>
                </a:lnTo>
                <a:close/>
              </a:path>
              <a:path w="436245" h="365760">
                <a:moveTo>
                  <a:pt x="76327" y="56895"/>
                </a:moveTo>
                <a:lnTo>
                  <a:pt x="68199" y="66675"/>
                </a:lnTo>
                <a:lnTo>
                  <a:pt x="107188" y="99187"/>
                </a:lnTo>
                <a:lnTo>
                  <a:pt x="115443" y="89407"/>
                </a:lnTo>
                <a:lnTo>
                  <a:pt x="76327" y="56895"/>
                </a:lnTo>
                <a:close/>
              </a:path>
              <a:path w="436245" h="365760">
                <a:moveTo>
                  <a:pt x="144653" y="113918"/>
                </a:moveTo>
                <a:lnTo>
                  <a:pt x="136525" y="123570"/>
                </a:lnTo>
                <a:lnTo>
                  <a:pt x="175514" y="156209"/>
                </a:lnTo>
                <a:lnTo>
                  <a:pt x="183642" y="146430"/>
                </a:lnTo>
                <a:lnTo>
                  <a:pt x="144653" y="113918"/>
                </a:lnTo>
                <a:close/>
              </a:path>
              <a:path w="436245" h="365760">
                <a:moveTo>
                  <a:pt x="212852" y="170814"/>
                </a:moveTo>
                <a:lnTo>
                  <a:pt x="204724" y="180593"/>
                </a:lnTo>
                <a:lnTo>
                  <a:pt x="243713" y="213105"/>
                </a:lnTo>
                <a:lnTo>
                  <a:pt x="251841" y="203326"/>
                </a:lnTo>
                <a:lnTo>
                  <a:pt x="212852" y="170814"/>
                </a:lnTo>
                <a:close/>
              </a:path>
              <a:path w="436245" h="365760">
                <a:moveTo>
                  <a:pt x="281178" y="227837"/>
                </a:moveTo>
                <a:lnTo>
                  <a:pt x="273050" y="237489"/>
                </a:lnTo>
                <a:lnTo>
                  <a:pt x="312039" y="270128"/>
                </a:lnTo>
                <a:lnTo>
                  <a:pt x="320167" y="260349"/>
                </a:lnTo>
                <a:lnTo>
                  <a:pt x="281178" y="227837"/>
                </a:lnTo>
                <a:close/>
              </a:path>
              <a:path w="436245" h="365760">
                <a:moveTo>
                  <a:pt x="336804" y="335533"/>
                </a:moveTo>
                <a:lnTo>
                  <a:pt x="333502" y="337946"/>
                </a:lnTo>
                <a:lnTo>
                  <a:pt x="332923" y="341756"/>
                </a:lnTo>
                <a:lnTo>
                  <a:pt x="332359" y="344804"/>
                </a:lnTo>
                <a:lnTo>
                  <a:pt x="334772" y="348106"/>
                </a:lnTo>
                <a:lnTo>
                  <a:pt x="338200" y="348741"/>
                </a:lnTo>
                <a:lnTo>
                  <a:pt x="435864" y="365251"/>
                </a:lnTo>
                <a:lnTo>
                  <a:pt x="434671" y="361949"/>
                </a:lnTo>
                <a:lnTo>
                  <a:pt x="422148" y="361949"/>
                </a:lnTo>
                <a:lnTo>
                  <a:pt x="409575" y="351408"/>
                </a:lnTo>
                <a:lnTo>
                  <a:pt x="412152" y="348348"/>
                </a:lnTo>
                <a:lnTo>
                  <a:pt x="340233" y="336168"/>
                </a:lnTo>
                <a:lnTo>
                  <a:pt x="336804" y="335533"/>
                </a:lnTo>
                <a:close/>
              </a:path>
              <a:path w="436245" h="365760">
                <a:moveTo>
                  <a:pt x="412152" y="348348"/>
                </a:moveTo>
                <a:lnTo>
                  <a:pt x="409575" y="351408"/>
                </a:lnTo>
                <a:lnTo>
                  <a:pt x="422148" y="361949"/>
                </a:lnTo>
                <a:lnTo>
                  <a:pt x="424393" y="359282"/>
                </a:lnTo>
                <a:lnTo>
                  <a:pt x="420243" y="359282"/>
                </a:lnTo>
                <a:lnTo>
                  <a:pt x="416560" y="349094"/>
                </a:lnTo>
                <a:lnTo>
                  <a:pt x="412152" y="348348"/>
                </a:lnTo>
                <a:close/>
              </a:path>
              <a:path w="436245" h="365760">
                <a:moveTo>
                  <a:pt x="427381" y="341756"/>
                </a:moveTo>
                <a:lnTo>
                  <a:pt x="417703" y="341756"/>
                </a:lnTo>
                <a:lnTo>
                  <a:pt x="430275" y="352297"/>
                </a:lnTo>
                <a:lnTo>
                  <a:pt x="422148" y="361949"/>
                </a:lnTo>
                <a:lnTo>
                  <a:pt x="434671" y="361949"/>
                </a:lnTo>
                <a:lnTo>
                  <a:pt x="427381" y="341756"/>
                </a:lnTo>
                <a:close/>
              </a:path>
              <a:path w="436245" h="365760">
                <a:moveTo>
                  <a:pt x="416560" y="349094"/>
                </a:moveTo>
                <a:lnTo>
                  <a:pt x="420243" y="359282"/>
                </a:lnTo>
                <a:lnTo>
                  <a:pt x="427228" y="350900"/>
                </a:lnTo>
                <a:lnTo>
                  <a:pt x="416560" y="349094"/>
                </a:lnTo>
                <a:close/>
              </a:path>
              <a:path w="436245" h="365760">
                <a:moveTo>
                  <a:pt x="417703" y="341756"/>
                </a:moveTo>
                <a:lnTo>
                  <a:pt x="415048" y="344909"/>
                </a:lnTo>
                <a:lnTo>
                  <a:pt x="416560" y="349094"/>
                </a:lnTo>
                <a:lnTo>
                  <a:pt x="427228" y="350900"/>
                </a:lnTo>
                <a:lnTo>
                  <a:pt x="420243" y="359282"/>
                </a:lnTo>
                <a:lnTo>
                  <a:pt x="424393" y="359282"/>
                </a:lnTo>
                <a:lnTo>
                  <a:pt x="430275" y="352297"/>
                </a:lnTo>
                <a:lnTo>
                  <a:pt x="417703" y="341756"/>
                </a:lnTo>
                <a:close/>
              </a:path>
              <a:path w="436245" h="365760">
                <a:moveTo>
                  <a:pt x="415048" y="344909"/>
                </a:moveTo>
                <a:lnTo>
                  <a:pt x="412152" y="348348"/>
                </a:lnTo>
                <a:lnTo>
                  <a:pt x="416560" y="349094"/>
                </a:lnTo>
                <a:lnTo>
                  <a:pt x="415048" y="344909"/>
                </a:lnTo>
                <a:close/>
              </a:path>
              <a:path w="436245" h="365760">
                <a:moveTo>
                  <a:pt x="397383" y="266953"/>
                </a:moveTo>
                <a:lnTo>
                  <a:pt x="394081" y="268223"/>
                </a:lnTo>
                <a:lnTo>
                  <a:pt x="390779" y="269366"/>
                </a:lnTo>
                <a:lnTo>
                  <a:pt x="389000" y="273049"/>
                </a:lnTo>
                <a:lnTo>
                  <a:pt x="390271" y="276351"/>
                </a:lnTo>
                <a:lnTo>
                  <a:pt x="415048" y="344909"/>
                </a:lnTo>
                <a:lnTo>
                  <a:pt x="417703" y="341756"/>
                </a:lnTo>
                <a:lnTo>
                  <a:pt x="427381" y="341756"/>
                </a:lnTo>
                <a:lnTo>
                  <a:pt x="402209" y="272033"/>
                </a:lnTo>
                <a:lnTo>
                  <a:pt x="400939" y="268731"/>
                </a:lnTo>
                <a:lnTo>
                  <a:pt x="397383" y="266953"/>
                </a:lnTo>
                <a:close/>
              </a:path>
              <a:path w="436245" h="365760">
                <a:moveTo>
                  <a:pt x="349377" y="284733"/>
                </a:moveTo>
                <a:lnTo>
                  <a:pt x="341249" y="294512"/>
                </a:lnTo>
                <a:lnTo>
                  <a:pt x="380238" y="327024"/>
                </a:lnTo>
                <a:lnTo>
                  <a:pt x="388366" y="317245"/>
                </a:lnTo>
                <a:lnTo>
                  <a:pt x="349377" y="28473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291451" y="3921125"/>
            <a:ext cx="647700" cy="215900"/>
          </a:xfrm>
          <a:custGeom>
            <a:avLst/>
            <a:gdLst/>
            <a:ahLst/>
            <a:cxnLst/>
            <a:rect l="l" t="t" r="r" b="b"/>
            <a:pathLst>
              <a:path w="647700" h="215900">
                <a:moveTo>
                  <a:pt x="0" y="107950"/>
                </a:moveTo>
                <a:lnTo>
                  <a:pt x="25437" y="65954"/>
                </a:lnTo>
                <a:lnTo>
                  <a:pt x="62459" y="44220"/>
                </a:lnTo>
                <a:lnTo>
                  <a:pt x="113056" y="26004"/>
                </a:lnTo>
                <a:lnTo>
                  <a:pt x="153221" y="16186"/>
                </a:lnTo>
                <a:lnTo>
                  <a:pt x="197756" y="8491"/>
                </a:lnTo>
                <a:lnTo>
                  <a:pt x="245997" y="3140"/>
                </a:lnTo>
                <a:lnTo>
                  <a:pt x="297277" y="358"/>
                </a:lnTo>
                <a:lnTo>
                  <a:pt x="323850" y="0"/>
                </a:lnTo>
                <a:lnTo>
                  <a:pt x="350405" y="358"/>
                </a:lnTo>
                <a:lnTo>
                  <a:pt x="401661" y="3140"/>
                </a:lnTo>
                <a:lnTo>
                  <a:pt x="449889" y="8491"/>
                </a:lnTo>
                <a:lnTo>
                  <a:pt x="494421" y="16186"/>
                </a:lnTo>
                <a:lnTo>
                  <a:pt x="534591" y="26004"/>
                </a:lnTo>
                <a:lnTo>
                  <a:pt x="585203" y="44220"/>
                </a:lnTo>
                <a:lnTo>
                  <a:pt x="622244" y="65954"/>
                </a:lnTo>
                <a:lnTo>
                  <a:pt x="646626" y="99104"/>
                </a:lnTo>
                <a:lnTo>
                  <a:pt x="647700" y="107950"/>
                </a:lnTo>
                <a:lnTo>
                  <a:pt x="646626" y="116795"/>
                </a:lnTo>
                <a:lnTo>
                  <a:pt x="622244" y="149945"/>
                </a:lnTo>
                <a:lnTo>
                  <a:pt x="585203" y="171679"/>
                </a:lnTo>
                <a:lnTo>
                  <a:pt x="534591" y="189895"/>
                </a:lnTo>
                <a:lnTo>
                  <a:pt x="494421" y="199713"/>
                </a:lnTo>
                <a:lnTo>
                  <a:pt x="449889" y="207408"/>
                </a:lnTo>
                <a:lnTo>
                  <a:pt x="401661" y="212759"/>
                </a:lnTo>
                <a:lnTo>
                  <a:pt x="350405" y="215541"/>
                </a:lnTo>
                <a:lnTo>
                  <a:pt x="323850" y="215900"/>
                </a:lnTo>
                <a:lnTo>
                  <a:pt x="297277" y="215541"/>
                </a:lnTo>
                <a:lnTo>
                  <a:pt x="245997" y="212759"/>
                </a:lnTo>
                <a:lnTo>
                  <a:pt x="197756" y="207408"/>
                </a:lnTo>
                <a:lnTo>
                  <a:pt x="153221" y="199713"/>
                </a:lnTo>
                <a:lnTo>
                  <a:pt x="113056" y="189895"/>
                </a:lnTo>
                <a:lnTo>
                  <a:pt x="62459" y="171679"/>
                </a:lnTo>
                <a:lnTo>
                  <a:pt x="25437" y="149945"/>
                </a:lnTo>
                <a:lnTo>
                  <a:pt x="1072" y="116795"/>
                </a:lnTo>
                <a:lnTo>
                  <a:pt x="0" y="107950"/>
                </a:lnTo>
                <a:close/>
              </a:path>
            </a:pathLst>
          </a:custGeom>
          <a:ln w="11428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09078" y="4135501"/>
            <a:ext cx="142875" cy="434975"/>
          </a:xfrm>
          <a:custGeom>
            <a:avLst/>
            <a:gdLst/>
            <a:ahLst/>
            <a:cxnLst/>
            <a:rect l="l" t="t" r="r" b="b"/>
            <a:pathLst>
              <a:path w="142875" h="434975">
                <a:moveTo>
                  <a:pt x="12319" y="0"/>
                </a:moveTo>
                <a:lnTo>
                  <a:pt x="0" y="3048"/>
                </a:lnTo>
                <a:lnTo>
                  <a:pt x="12319" y="52324"/>
                </a:lnTo>
                <a:lnTo>
                  <a:pt x="24638" y="49275"/>
                </a:lnTo>
                <a:lnTo>
                  <a:pt x="12319" y="0"/>
                </a:lnTo>
                <a:close/>
              </a:path>
              <a:path w="142875" h="434975">
                <a:moveTo>
                  <a:pt x="33781" y="86232"/>
                </a:moveTo>
                <a:lnTo>
                  <a:pt x="21463" y="89280"/>
                </a:lnTo>
                <a:lnTo>
                  <a:pt x="33781" y="138556"/>
                </a:lnTo>
                <a:lnTo>
                  <a:pt x="46100" y="135508"/>
                </a:lnTo>
                <a:lnTo>
                  <a:pt x="33781" y="86232"/>
                </a:lnTo>
                <a:close/>
              </a:path>
              <a:path w="142875" h="434975">
                <a:moveTo>
                  <a:pt x="55245" y="172465"/>
                </a:moveTo>
                <a:lnTo>
                  <a:pt x="42925" y="175640"/>
                </a:lnTo>
                <a:lnTo>
                  <a:pt x="55245" y="224916"/>
                </a:lnTo>
                <a:lnTo>
                  <a:pt x="67564" y="221869"/>
                </a:lnTo>
                <a:lnTo>
                  <a:pt x="55245" y="172465"/>
                </a:lnTo>
                <a:close/>
              </a:path>
              <a:path w="142875" h="434975">
                <a:moveTo>
                  <a:pt x="76835" y="258825"/>
                </a:moveTo>
                <a:lnTo>
                  <a:pt x="64516" y="261873"/>
                </a:lnTo>
                <a:lnTo>
                  <a:pt x="76707" y="311150"/>
                </a:lnTo>
                <a:lnTo>
                  <a:pt x="89026" y="308101"/>
                </a:lnTo>
                <a:lnTo>
                  <a:pt x="76835" y="258825"/>
                </a:lnTo>
                <a:close/>
              </a:path>
              <a:path w="142875" h="434975">
                <a:moveTo>
                  <a:pt x="51562" y="352551"/>
                </a:moveTo>
                <a:lnTo>
                  <a:pt x="47625" y="352551"/>
                </a:lnTo>
                <a:lnTo>
                  <a:pt x="42545" y="357377"/>
                </a:lnTo>
                <a:lnTo>
                  <a:pt x="42545" y="361441"/>
                </a:lnTo>
                <a:lnTo>
                  <a:pt x="44957" y="363981"/>
                </a:lnTo>
                <a:lnTo>
                  <a:pt x="114173" y="434975"/>
                </a:lnTo>
                <a:lnTo>
                  <a:pt x="118275" y="420877"/>
                </a:lnTo>
                <a:lnTo>
                  <a:pt x="105028" y="420877"/>
                </a:lnTo>
                <a:lnTo>
                  <a:pt x="108029" y="410578"/>
                </a:lnTo>
                <a:lnTo>
                  <a:pt x="54101" y="355091"/>
                </a:lnTo>
                <a:lnTo>
                  <a:pt x="51562" y="352551"/>
                </a:lnTo>
                <a:close/>
              </a:path>
              <a:path w="142875" h="434975">
                <a:moveTo>
                  <a:pt x="108029" y="410578"/>
                </a:moveTo>
                <a:lnTo>
                  <a:pt x="105028" y="420877"/>
                </a:lnTo>
                <a:lnTo>
                  <a:pt x="115570" y="418338"/>
                </a:lnTo>
                <a:lnTo>
                  <a:pt x="108029" y="410578"/>
                </a:lnTo>
                <a:close/>
              </a:path>
              <a:path w="142875" h="434975">
                <a:moveTo>
                  <a:pt x="134239" y="330961"/>
                </a:moveTo>
                <a:lnTo>
                  <a:pt x="130682" y="332866"/>
                </a:lnTo>
                <a:lnTo>
                  <a:pt x="129630" y="336422"/>
                </a:lnTo>
                <a:lnTo>
                  <a:pt x="108029" y="410578"/>
                </a:lnTo>
                <a:lnTo>
                  <a:pt x="115570" y="418338"/>
                </a:lnTo>
                <a:lnTo>
                  <a:pt x="105028" y="420877"/>
                </a:lnTo>
                <a:lnTo>
                  <a:pt x="118275" y="420877"/>
                </a:lnTo>
                <a:lnTo>
                  <a:pt x="141858" y="339851"/>
                </a:lnTo>
                <a:lnTo>
                  <a:pt x="142875" y="336422"/>
                </a:lnTo>
                <a:lnTo>
                  <a:pt x="140970" y="332866"/>
                </a:lnTo>
                <a:lnTo>
                  <a:pt x="137541" y="331977"/>
                </a:lnTo>
                <a:lnTo>
                  <a:pt x="134239" y="330961"/>
                </a:lnTo>
                <a:close/>
              </a:path>
              <a:path w="142875" h="434975">
                <a:moveTo>
                  <a:pt x="98298" y="345058"/>
                </a:moveTo>
                <a:lnTo>
                  <a:pt x="85978" y="348106"/>
                </a:lnTo>
                <a:lnTo>
                  <a:pt x="98171" y="397382"/>
                </a:lnTo>
                <a:lnTo>
                  <a:pt x="110490" y="394334"/>
                </a:lnTo>
                <a:lnTo>
                  <a:pt x="98298" y="345058"/>
                </a:lnTo>
                <a:close/>
              </a:path>
            </a:pathLst>
          </a:custGeom>
          <a:solidFill>
            <a:srgbClr val="D162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059298" y="4924425"/>
            <a:ext cx="2592070" cy="335280"/>
          </a:xfrm>
          <a:custGeom>
            <a:avLst/>
            <a:gdLst/>
            <a:ahLst/>
            <a:cxnLst/>
            <a:rect l="l" t="t" r="r" b="b"/>
            <a:pathLst>
              <a:path w="2592070" h="335279">
                <a:moveTo>
                  <a:pt x="2590165" y="0"/>
                </a:moveTo>
                <a:lnTo>
                  <a:pt x="2539619" y="5587"/>
                </a:lnTo>
                <a:lnTo>
                  <a:pt x="2541016" y="18287"/>
                </a:lnTo>
                <a:lnTo>
                  <a:pt x="2591561" y="12699"/>
                </a:lnTo>
                <a:lnTo>
                  <a:pt x="2590165" y="0"/>
                </a:lnTo>
                <a:close/>
              </a:path>
              <a:path w="2592070" h="335279">
                <a:moveTo>
                  <a:pt x="2501773" y="9778"/>
                </a:moveTo>
                <a:lnTo>
                  <a:pt x="2451354" y="15493"/>
                </a:lnTo>
                <a:lnTo>
                  <a:pt x="2452751" y="28066"/>
                </a:lnTo>
                <a:lnTo>
                  <a:pt x="2503170" y="22478"/>
                </a:lnTo>
                <a:lnTo>
                  <a:pt x="2501773" y="9778"/>
                </a:lnTo>
                <a:close/>
              </a:path>
              <a:path w="2592070" h="335279">
                <a:moveTo>
                  <a:pt x="2413507" y="19684"/>
                </a:moveTo>
                <a:lnTo>
                  <a:pt x="2362961" y="25272"/>
                </a:lnTo>
                <a:lnTo>
                  <a:pt x="2364358" y="37845"/>
                </a:lnTo>
                <a:lnTo>
                  <a:pt x="2414904" y="32257"/>
                </a:lnTo>
                <a:lnTo>
                  <a:pt x="2413507" y="19684"/>
                </a:lnTo>
                <a:close/>
              </a:path>
              <a:path w="2592070" h="335279">
                <a:moveTo>
                  <a:pt x="2325116" y="29463"/>
                </a:moveTo>
                <a:lnTo>
                  <a:pt x="2274570" y="35051"/>
                </a:lnTo>
                <a:lnTo>
                  <a:pt x="2275967" y="47624"/>
                </a:lnTo>
                <a:lnTo>
                  <a:pt x="2326512" y="42036"/>
                </a:lnTo>
                <a:lnTo>
                  <a:pt x="2325116" y="29463"/>
                </a:lnTo>
                <a:close/>
              </a:path>
              <a:path w="2592070" h="335279">
                <a:moveTo>
                  <a:pt x="2236724" y="39242"/>
                </a:moveTo>
                <a:lnTo>
                  <a:pt x="2186178" y="44830"/>
                </a:lnTo>
                <a:lnTo>
                  <a:pt x="2187702" y="57403"/>
                </a:lnTo>
                <a:lnTo>
                  <a:pt x="2238121" y="51815"/>
                </a:lnTo>
                <a:lnTo>
                  <a:pt x="2236724" y="39242"/>
                </a:lnTo>
                <a:close/>
              </a:path>
              <a:path w="2592070" h="335279">
                <a:moveTo>
                  <a:pt x="2148331" y="49021"/>
                </a:moveTo>
                <a:lnTo>
                  <a:pt x="2097912" y="54609"/>
                </a:lnTo>
                <a:lnTo>
                  <a:pt x="2099309" y="67309"/>
                </a:lnTo>
                <a:lnTo>
                  <a:pt x="2149729" y="61594"/>
                </a:lnTo>
                <a:lnTo>
                  <a:pt x="2148331" y="49021"/>
                </a:lnTo>
                <a:close/>
              </a:path>
              <a:path w="2592070" h="335279">
                <a:moveTo>
                  <a:pt x="2060067" y="58800"/>
                </a:moveTo>
                <a:lnTo>
                  <a:pt x="2009521" y="64388"/>
                </a:lnTo>
                <a:lnTo>
                  <a:pt x="2010918" y="77088"/>
                </a:lnTo>
                <a:lnTo>
                  <a:pt x="2061464" y="71500"/>
                </a:lnTo>
                <a:lnTo>
                  <a:pt x="2060067" y="58800"/>
                </a:lnTo>
                <a:close/>
              </a:path>
              <a:path w="2592070" h="335279">
                <a:moveTo>
                  <a:pt x="1971675" y="68579"/>
                </a:moveTo>
                <a:lnTo>
                  <a:pt x="1921128" y="74294"/>
                </a:lnTo>
                <a:lnTo>
                  <a:pt x="1922526" y="86867"/>
                </a:lnTo>
                <a:lnTo>
                  <a:pt x="1973072" y="81279"/>
                </a:lnTo>
                <a:lnTo>
                  <a:pt x="1971675" y="68579"/>
                </a:lnTo>
                <a:close/>
              </a:path>
              <a:path w="2592070" h="335279">
                <a:moveTo>
                  <a:pt x="1883282" y="78485"/>
                </a:moveTo>
                <a:lnTo>
                  <a:pt x="1832864" y="84073"/>
                </a:lnTo>
                <a:lnTo>
                  <a:pt x="1834260" y="96646"/>
                </a:lnTo>
                <a:lnTo>
                  <a:pt x="1884679" y="91058"/>
                </a:lnTo>
                <a:lnTo>
                  <a:pt x="1883282" y="78485"/>
                </a:lnTo>
                <a:close/>
              </a:path>
              <a:path w="2592070" h="335279">
                <a:moveTo>
                  <a:pt x="1794891" y="88264"/>
                </a:moveTo>
                <a:lnTo>
                  <a:pt x="1744472" y="93852"/>
                </a:lnTo>
                <a:lnTo>
                  <a:pt x="1745869" y="106425"/>
                </a:lnTo>
                <a:lnTo>
                  <a:pt x="1796287" y="100837"/>
                </a:lnTo>
                <a:lnTo>
                  <a:pt x="1794891" y="88264"/>
                </a:lnTo>
                <a:close/>
              </a:path>
              <a:path w="2592070" h="335279">
                <a:moveTo>
                  <a:pt x="1706626" y="98043"/>
                </a:moveTo>
                <a:lnTo>
                  <a:pt x="1656079" y="103631"/>
                </a:lnTo>
                <a:lnTo>
                  <a:pt x="1657477" y="116204"/>
                </a:lnTo>
                <a:lnTo>
                  <a:pt x="1708023" y="110616"/>
                </a:lnTo>
                <a:lnTo>
                  <a:pt x="1706626" y="98043"/>
                </a:lnTo>
                <a:close/>
              </a:path>
              <a:path w="2592070" h="335279">
                <a:moveTo>
                  <a:pt x="1618233" y="107822"/>
                </a:moveTo>
                <a:lnTo>
                  <a:pt x="1567687" y="113410"/>
                </a:lnTo>
                <a:lnTo>
                  <a:pt x="1569084" y="126110"/>
                </a:lnTo>
                <a:lnTo>
                  <a:pt x="1619630" y="120395"/>
                </a:lnTo>
                <a:lnTo>
                  <a:pt x="1618233" y="107822"/>
                </a:lnTo>
                <a:close/>
              </a:path>
              <a:path w="2592070" h="335279">
                <a:moveTo>
                  <a:pt x="1529842" y="117601"/>
                </a:moveTo>
                <a:lnTo>
                  <a:pt x="1479423" y="123189"/>
                </a:lnTo>
                <a:lnTo>
                  <a:pt x="1480820" y="135889"/>
                </a:lnTo>
                <a:lnTo>
                  <a:pt x="1531239" y="130301"/>
                </a:lnTo>
                <a:lnTo>
                  <a:pt x="1529842" y="117601"/>
                </a:lnTo>
                <a:close/>
              </a:path>
              <a:path w="2592070" h="335279">
                <a:moveTo>
                  <a:pt x="1441450" y="127380"/>
                </a:moveTo>
                <a:lnTo>
                  <a:pt x="1391030" y="132968"/>
                </a:lnTo>
                <a:lnTo>
                  <a:pt x="1392427" y="145668"/>
                </a:lnTo>
                <a:lnTo>
                  <a:pt x="1442847" y="140080"/>
                </a:lnTo>
                <a:lnTo>
                  <a:pt x="1441450" y="127380"/>
                </a:lnTo>
                <a:close/>
              </a:path>
              <a:path w="2592070" h="335279">
                <a:moveTo>
                  <a:pt x="1353185" y="137286"/>
                </a:moveTo>
                <a:lnTo>
                  <a:pt x="1302639" y="142874"/>
                </a:lnTo>
                <a:lnTo>
                  <a:pt x="1304036" y="155447"/>
                </a:lnTo>
                <a:lnTo>
                  <a:pt x="1354581" y="149859"/>
                </a:lnTo>
                <a:lnTo>
                  <a:pt x="1353185" y="137286"/>
                </a:lnTo>
                <a:close/>
              </a:path>
              <a:path w="2592070" h="335279">
                <a:moveTo>
                  <a:pt x="1264792" y="147065"/>
                </a:moveTo>
                <a:lnTo>
                  <a:pt x="1214247" y="152653"/>
                </a:lnTo>
                <a:lnTo>
                  <a:pt x="1215643" y="165226"/>
                </a:lnTo>
                <a:lnTo>
                  <a:pt x="1266189" y="159638"/>
                </a:lnTo>
                <a:lnTo>
                  <a:pt x="1264792" y="147065"/>
                </a:lnTo>
                <a:close/>
              </a:path>
              <a:path w="2592070" h="335279">
                <a:moveTo>
                  <a:pt x="1176401" y="156844"/>
                </a:moveTo>
                <a:lnTo>
                  <a:pt x="1125981" y="162432"/>
                </a:lnTo>
                <a:lnTo>
                  <a:pt x="1127378" y="175005"/>
                </a:lnTo>
                <a:lnTo>
                  <a:pt x="1177798" y="169417"/>
                </a:lnTo>
                <a:lnTo>
                  <a:pt x="1176401" y="156844"/>
                </a:lnTo>
                <a:close/>
              </a:path>
              <a:path w="2592070" h="335279">
                <a:moveTo>
                  <a:pt x="1088136" y="166623"/>
                </a:moveTo>
                <a:lnTo>
                  <a:pt x="1037589" y="172211"/>
                </a:lnTo>
                <a:lnTo>
                  <a:pt x="1038987" y="184911"/>
                </a:lnTo>
                <a:lnTo>
                  <a:pt x="1089533" y="179196"/>
                </a:lnTo>
                <a:lnTo>
                  <a:pt x="1088136" y="166623"/>
                </a:lnTo>
                <a:close/>
              </a:path>
              <a:path w="2592070" h="335279">
                <a:moveTo>
                  <a:pt x="999743" y="176402"/>
                </a:moveTo>
                <a:lnTo>
                  <a:pt x="949198" y="181990"/>
                </a:lnTo>
                <a:lnTo>
                  <a:pt x="950595" y="194690"/>
                </a:lnTo>
                <a:lnTo>
                  <a:pt x="1001140" y="189102"/>
                </a:lnTo>
                <a:lnTo>
                  <a:pt x="999743" y="176402"/>
                </a:lnTo>
                <a:close/>
              </a:path>
              <a:path w="2592070" h="335279">
                <a:moveTo>
                  <a:pt x="911351" y="186181"/>
                </a:moveTo>
                <a:lnTo>
                  <a:pt x="860805" y="191769"/>
                </a:lnTo>
                <a:lnTo>
                  <a:pt x="862329" y="204469"/>
                </a:lnTo>
                <a:lnTo>
                  <a:pt x="912749" y="198881"/>
                </a:lnTo>
                <a:lnTo>
                  <a:pt x="911351" y="186181"/>
                </a:lnTo>
                <a:close/>
              </a:path>
              <a:path w="2592070" h="335279">
                <a:moveTo>
                  <a:pt x="822960" y="196087"/>
                </a:moveTo>
                <a:lnTo>
                  <a:pt x="772540" y="201675"/>
                </a:lnTo>
                <a:lnTo>
                  <a:pt x="773938" y="214248"/>
                </a:lnTo>
                <a:lnTo>
                  <a:pt x="824356" y="208660"/>
                </a:lnTo>
                <a:lnTo>
                  <a:pt x="822960" y="196087"/>
                </a:lnTo>
                <a:close/>
              </a:path>
              <a:path w="2592070" h="335279">
                <a:moveTo>
                  <a:pt x="734695" y="205866"/>
                </a:moveTo>
                <a:lnTo>
                  <a:pt x="684149" y="211454"/>
                </a:lnTo>
                <a:lnTo>
                  <a:pt x="685546" y="224027"/>
                </a:lnTo>
                <a:lnTo>
                  <a:pt x="736091" y="218439"/>
                </a:lnTo>
                <a:lnTo>
                  <a:pt x="734695" y="205866"/>
                </a:lnTo>
                <a:close/>
              </a:path>
              <a:path w="2592070" h="335279">
                <a:moveTo>
                  <a:pt x="646302" y="215645"/>
                </a:moveTo>
                <a:lnTo>
                  <a:pt x="595756" y="221233"/>
                </a:lnTo>
                <a:lnTo>
                  <a:pt x="597153" y="233806"/>
                </a:lnTo>
                <a:lnTo>
                  <a:pt x="647700" y="228218"/>
                </a:lnTo>
                <a:lnTo>
                  <a:pt x="646302" y="215645"/>
                </a:lnTo>
                <a:close/>
              </a:path>
              <a:path w="2592070" h="335279">
                <a:moveTo>
                  <a:pt x="557911" y="225424"/>
                </a:moveTo>
                <a:lnTo>
                  <a:pt x="507491" y="231012"/>
                </a:lnTo>
                <a:lnTo>
                  <a:pt x="508888" y="243585"/>
                </a:lnTo>
                <a:lnTo>
                  <a:pt x="559308" y="237997"/>
                </a:lnTo>
                <a:lnTo>
                  <a:pt x="557911" y="225424"/>
                </a:lnTo>
                <a:close/>
              </a:path>
              <a:path w="2592070" h="335279">
                <a:moveTo>
                  <a:pt x="469518" y="235203"/>
                </a:moveTo>
                <a:lnTo>
                  <a:pt x="419100" y="240791"/>
                </a:lnTo>
                <a:lnTo>
                  <a:pt x="420497" y="253491"/>
                </a:lnTo>
                <a:lnTo>
                  <a:pt x="470915" y="247903"/>
                </a:lnTo>
                <a:lnTo>
                  <a:pt x="469518" y="235203"/>
                </a:lnTo>
                <a:close/>
              </a:path>
              <a:path w="2592070" h="335279">
                <a:moveTo>
                  <a:pt x="381253" y="244982"/>
                </a:moveTo>
                <a:lnTo>
                  <a:pt x="330708" y="250570"/>
                </a:lnTo>
                <a:lnTo>
                  <a:pt x="332104" y="263270"/>
                </a:lnTo>
                <a:lnTo>
                  <a:pt x="382650" y="257682"/>
                </a:lnTo>
                <a:lnTo>
                  <a:pt x="381253" y="244982"/>
                </a:lnTo>
                <a:close/>
              </a:path>
              <a:path w="2592070" h="335279">
                <a:moveTo>
                  <a:pt x="292862" y="254761"/>
                </a:moveTo>
                <a:lnTo>
                  <a:pt x="242315" y="260476"/>
                </a:lnTo>
                <a:lnTo>
                  <a:pt x="243712" y="273049"/>
                </a:lnTo>
                <a:lnTo>
                  <a:pt x="294259" y="267461"/>
                </a:lnTo>
                <a:lnTo>
                  <a:pt x="292862" y="254761"/>
                </a:lnTo>
                <a:close/>
              </a:path>
              <a:path w="2592070" h="335279">
                <a:moveTo>
                  <a:pt x="204470" y="264667"/>
                </a:moveTo>
                <a:lnTo>
                  <a:pt x="154050" y="270255"/>
                </a:lnTo>
                <a:lnTo>
                  <a:pt x="155448" y="282828"/>
                </a:lnTo>
                <a:lnTo>
                  <a:pt x="205866" y="277240"/>
                </a:lnTo>
                <a:lnTo>
                  <a:pt x="204470" y="264667"/>
                </a:lnTo>
                <a:close/>
              </a:path>
              <a:path w="2592070" h="335279">
                <a:moveTo>
                  <a:pt x="82423" y="232536"/>
                </a:moveTo>
                <a:lnTo>
                  <a:pt x="79628" y="234568"/>
                </a:lnTo>
                <a:lnTo>
                  <a:pt x="0" y="293750"/>
                </a:lnTo>
                <a:lnTo>
                  <a:pt x="93852" y="335279"/>
                </a:lnTo>
                <a:lnTo>
                  <a:pt x="97536" y="333882"/>
                </a:lnTo>
                <a:lnTo>
                  <a:pt x="99060" y="330707"/>
                </a:lnTo>
                <a:lnTo>
                  <a:pt x="100456" y="327405"/>
                </a:lnTo>
                <a:lnTo>
                  <a:pt x="98933" y="323722"/>
                </a:lnTo>
                <a:lnTo>
                  <a:pt x="42290" y="298576"/>
                </a:lnTo>
                <a:lnTo>
                  <a:pt x="13208" y="298576"/>
                </a:lnTo>
                <a:lnTo>
                  <a:pt x="11811" y="286003"/>
                </a:lnTo>
                <a:lnTo>
                  <a:pt x="27812" y="284225"/>
                </a:lnTo>
                <a:lnTo>
                  <a:pt x="34157" y="284225"/>
                </a:lnTo>
                <a:lnTo>
                  <a:pt x="90042" y="242696"/>
                </a:lnTo>
                <a:lnTo>
                  <a:pt x="90550" y="238759"/>
                </a:lnTo>
                <a:lnTo>
                  <a:pt x="88518" y="235965"/>
                </a:lnTo>
                <a:lnTo>
                  <a:pt x="86360" y="233171"/>
                </a:lnTo>
                <a:lnTo>
                  <a:pt x="82423" y="232536"/>
                </a:lnTo>
                <a:close/>
              </a:path>
              <a:path w="2592070" h="335279">
                <a:moveTo>
                  <a:pt x="27812" y="284225"/>
                </a:moveTo>
                <a:lnTo>
                  <a:pt x="11811" y="286003"/>
                </a:lnTo>
                <a:lnTo>
                  <a:pt x="13208" y="298576"/>
                </a:lnTo>
                <a:lnTo>
                  <a:pt x="23494" y="297433"/>
                </a:lnTo>
                <a:lnTo>
                  <a:pt x="16383" y="297433"/>
                </a:lnTo>
                <a:lnTo>
                  <a:pt x="15112" y="286511"/>
                </a:lnTo>
                <a:lnTo>
                  <a:pt x="28066" y="286511"/>
                </a:lnTo>
                <a:lnTo>
                  <a:pt x="27812" y="284225"/>
                </a:lnTo>
                <a:close/>
              </a:path>
              <a:path w="2592070" h="335279">
                <a:moveTo>
                  <a:pt x="28739" y="292561"/>
                </a:moveTo>
                <a:lnTo>
                  <a:pt x="29210" y="296798"/>
                </a:lnTo>
                <a:lnTo>
                  <a:pt x="13208" y="298576"/>
                </a:lnTo>
                <a:lnTo>
                  <a:pt x="42290" y="298576"/>
                </a:lnTo>
                <a:lnTo>
                  <a:pt x="28739" y="292561"/>
                </a:lnTo>
                <a:close/>
              </a:path>
              <a:path w="2592070" h="335279">
                <a:moveTo>
                  <a:pt x="15112" y="286511"/>
                </a:moveTo>
                <a:lnTo>
                  <a:pt x="16383" y="297433"/>
                </a:lnTo>
                <a:lnTo>
                  <a:pt x="25109" y="290949"/>
                </a:lnTo>
                <a:lnTo>
                  <a:pt x="15112" y="286511"/>
                </a:lnTo>
                <a:close/>
              </a:path>
              <a:path w="2592070" h="335279">
                <a:moveTo>
                  <a:pt x="25109" y="290949"/>
                </a:moveTo>
                <a:lnTo>
                  <a:pt x="16383" y="297433"/>
                </a:lnTo>
                <a:lnTo>
                  <a:pt x="23494" y="297433"/>
                </a:lnTo>
                <a:lnTo>
                  <a:pt x="29210" y="296798"/>
                </a:lnTo>
                <a:lnTo>
                  <a:pt x="28739" y="292561"/>
                </a:lnTo>
                <a:lnTo>
                  <a:pt x="25109" y="290949"/>
                </a:lnTo>
                <a:close/>
              </a:path>
              <a:path w="2592070" h="335279">
                <a:moveTo>
                  <a:pt x="116077" y="274446"/>
                </a:moveTo>
                <a:lnTo>
                  <a:pt x="65659" y="280034"/>
                </a:lnTo>
                <a:lnTo>
                  <a:pt x="67055" y="292607"/>
                </a:lnTo>
                <a:lnTo>
                  <a:pt x="117475" y="287019"/>
                </a:lnTo>
                <a:lnTo>
                  <a:pt x="116077" y="274446"/>
                </a:lnTo>
                <a:close/>
              </a:path>
              <a:path w="2592070" h="335279">
                <a:moveTo>
                  <a:pt x="28296" y="288580"/>
                </a:moveTo>
                <a:lnTo>
                  <a:pt x="25109" y="290949"/>
                </a:lnTo>
                <a:lnTo>
                  <a:pt x="28739" y="292561"/>
                </a:lnTo>
                <a:lnTo>
                  <a:pt x="28296" y="288580"/>
                </a:lnTo>
                <a:close/>
              </a:path>
              <a:path w="2592070" h="335279">
                <a:moveTo>
                  <a:pt x="28066" y="286511"/>
                </a:moveTo>
                <a:lnTo>
                  <a:pt x="15112" y="286511"/>
                </a:lnTo>
                <a:lnTo>
                  <a:pt x="25109" y="290949"/>
                </a:lnTo>
                <a:lnTo>
                  <a:pt x="28296" y="288580"/>
                </a:lnTo>
                <a:lnTo>
                  <a:pt x="28066" y="286511"/>
                </a:lnTo>
                <a:close/>
              </a:path>
              <a:path w="2592070" h="335279">
                <a:moveTo>
                  <a:pt x="34157" y="284225"/>
                </a:moveTo>
                <a:lnTo>
                  <a:pt x="27812" y="284225"/>
                </a:lnTo>
                <a:lnTo>
                  <a:pt x="28296" y="288580"/>
                </a:lnTo>
                <a:lnTo>
                  <a:pt x="34157" y="2842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59651" y="5362575"/>
            <a:ext cx="2160905" cy="1440180"/>
          </a:xfrm>
          <a:custGeom>
            <a:avLst/>
            <a:gdLst/>
            <a:ahLst/>
            <a:cxnLst/>
            <a:rect l="l" t="t" r="r" b="b"/>
            <a:pathLst>
              <a:path w="2160904" h="1440179">
                <a:moveTo>
                  <a:pt x="0" y="719962"/>
                </a:moveTo>
                <a:lnTo>
                  <a:pt x="3580" y="660913"/>
                </a:lnTo>
                <a:lnTo>
                  <a:pt x="14137" y="603178"/>
                </a:lnTo>
                <a:lnTo>
                  <a:pt x="31393" y="546943"/>
                </a:lnTo>
                <a:lnTo>
                  <a:pt x="55069" y="492394"/>
                </a:lnTo>
                <a:lnTo>
                  <a:pt x="84887" y="439715"/>
                </a:lnTo>
                <a:lnTo>
                  <a:pt x="120570" y="389093"/>
                </a:lnTo>
                <a:lnTo>
                  <a:pt x="161840" y="340711"/>
                </a:lnTo>
                <a:lnTo>
                  <a:pt x="208418" y="294756"/>
                </a:lnTo>
                <a:lnTo>
                  <a:pt x="260027" y="251413"/>
                </a:lnTo>
                <a:lnTo>
                  <a:pt x="316388" y="210867"/>
                </a:lnTo>
                <a:lnTo>
                  <a:pt x="377225" y="173303"/>
                </a:lnTo>
                <a:lnTo>
                  <a:pt x="442258" y="138907"/>
                </a:lnTo>
                <a:lnTo>
                  <a:pt x="511211" y="107864"/>
                </a:lnTo>
                <a:lnTo>
                  <a:pt x="583804" y="80358"/>
                </a:lnTo>
                <a:lnTo>
                  <a:pt x="659761" y="56576"/>
                </a:lnTo>
                <a:lnTo>
                  <a:pt x="738802" y="36702"/>
                </a:lnTo>
                <a:lnTo>
                  <a:pt x="820651" y="20923"/>
                </a:lnTo>
                <a:lnTo>
                  <a:pt x="905029" y="9422"/>
                </a:lnTo>
                <a:lnTo>
                  <a:pt x="991659" y="2386"/>
                </a:lnTo>
                <a:lnTo>
                  <a:pt x="1080262" y="0"/>
                </a:lnTo>
                <a:lnTo>
                  <a:pt x="1168864" y="2386"/>
                </a:lnTo>
                <a:lnTo>
                  <a:pt x="1255494" y="9422"/>
                </a:lnTo>
                <a:lnTo>
                  <a:pt x="1339872" y="20923"/>
                </a:lnTo>
                <a:lnTo>
                  <a:pt x="1421721" y="36702"/>
                </a:lnTo>
                <a:lnTo>
                  <a:pt x="1500762" y="56576"/>
                </a:lnTo>
                <a:lnTo>
                  <a:pt x="1576719" y="80358"/>
                </a:lnTo>
                <a:lnTo>
                  <a:pt x="1649312" y="107864"/>
                </a:lnTo>
                <a:lnTo>
                  <a:pt x="1718265" y="138907"/>
                </a:lnTo>
                <a:lnTo>
                  <a:pt x="1783298" y="173303"/>
                </a:lnTo>
                <a:lnTo>
                  <a:pt x="1844135" y="210867"/>
                </a:lnTo>
                <a:lnTo>
                  <a:pt x="1900496" y="251413"/>
                </a:lnTo>
                <a:lnTo>
                  <a:pt x="1952105" y="294756"/>
                </a:lnTo>
                <a:lnTo>
                  <a:pt x="1998683" y="340711"/>
                </a:lnTo>
                <a:lnTo>
                  <a:pt x="2039953" y="389093"/>
                </a:lnTo>
                <a:lnTo>
                  <a:pt x="2075636" y="439715"/>
                </a:lnTo>
                <a:lnTo>
                  <a:pt x="2105454" y="492394"/>
                </a:lnTo>
                <a:lnTo>
                  <a:pt x="2129130" y="546943"/>
                </a:lnTo>
                <a:lnTo>
                  <a:pt x="2146386" y="603178"/>
                </a:lnTo>
                <a:lnTo>
                  <a:pt x="2156943" y="660913"/>
                </a:lnTo>
                <a:lnTo>
                  <a:pt x="2160524" y="719962"/>
                </a:lnTo>
                <a:lnTo>
                  <a:pt x="2156943" y="779003"/>
                </a:lnTo>
                <a:lnTo>
                  <a:pt x="2146386" y="836730"/>
                </a:lnTo>
                <a:lnTo>
                  <a:pt x="2129130" y="892957"/>
                </a:lnTo>
                <a:lnTo>
                  <a:pt x="2105454" y="947500"/>
                </a:lnTo>
                <a:lnTo>
                  <a:pt x="2075636" y="1000173"/>
                </a:lnTo>
                <a:lnTo>
                  <a:pt x="2039953" y="1050791"/>
                </a:lnTo>
                <a:lnTo>
                  <a:pt x="1998683" y="1099168"/>
                </a:lnTo>
                <a:lnTo>
                  <a:pt x="1952105" y="1145119"/>
                </a:lnTo>
                <a:lnTo>
                  <a:pt x="1900496" y="1188459"/>
                </a:lnTo>
                <a:lnTo>
                  <a:pt x="1844135" y="1229002"/>
                </a:lnTo>
                <a:lnTo>
                  <a:pt x="1783298" y="1266564"/>
                </a:lnTo>
                <a:lnTo>
                  <a:pt x="1718265" y="1300959"/>
                </a:lnTo>
                <a:lnTo>
                  <a:pt x="1649312" y="1332001"/>
                </a:lnTo>
                <a:lnTo>
                  <a:pt x="1576719" y="1359505"/>
                </a:lnTo>
                <a:lnTo>
                  <a:pt x="1500762" y="1383286"/>
                </a:lnTo>
                <a:lnTo>
                  <a:pt x="1421721" y="1403160"/>
                </a:lnTo>
                <a:lnTo>
                  <a:pt x="1339872" y="1418939"/>
                </a:lnTo>
                <a:lnTo>
                  <a:pt x="1255494" y="1430439"/>
                </a:lnTo>
                <a:lnTo>
                  <a:pt x="1168864" y="1437475"/>
                </a:lnTo>
                <a:lnTo>
                  <a:pt x="1080262" y="1439862"/>
                </a:lnTo>
                <a:lnTo>
                  <a:pt x="991659" y="1437475"/>
                </a:lnTo>
                <a:lnTo>
                  <a:pt x="905029" y="1430439"/>
                </a:lnTo>
                <a:lnTo>
                  <a:pt x="820651" y="1418939"/>
                </a:lnTo>
                <a:lnTo>
                  <a:pt x="738802" y="1403160"/>
                </a:lnTo>
                <a:lnTo>
                  <a:pt x="659761" y="1383286"/>
                </a:lnTo>
                <a:lnTo>
                  <a:pt x="583804" y="1359505"/>
                </a:lnTo>
                <a:lnTo>
                  <a:pt x="511211" y="1332001"/>
                </a:lnTo>
                <a:lnTo>
                  <a:pt x="442258" y="1300959"/>
                </a:lnTo>
                <a:lnTo>
                  <a:pt x="377225" y="1266564"/>
                </a:lnTo>
                <a:lnTo>
                  <a:pt x="316388" y="1229002"/>
                </a:lnTo>
                <a:lnTo>
                  <a:pt x="260027" y="1188459"/>
                </a:lnTo>
                <a:lnTo>
                  <a:pt x="208418" y="1145119"/>
                </a:lnTo>
                <a:lnTo>
                  <a:pt x="161840" y="1099168"/>
                </a:lnTo>
                <a:lnTo>
                  <a:pt x="120570" y="1050791"/>
                </a:lnTo>
                <a:lnTo>
                  <a:pt x="84887" y="1000173"/>
                </a:lnTo>
                <a:lnTo>
                  <a:pt x="55069" y="947500"/>
                </a:lnTo>
                <a:lnTo>
                  <a:pt x="31393" y="892957"/>
                </a:lnTo>
                <a:lnTo>
                  <a:pt x="14137" y="836730"/>
                </a:lnTo>
                <a:lnTo>
                  <a:pt x="3580" y="779003"/>
                </a:lnTo>
                <a:lnTo>
                  <a:pt x="0" y="719962"/>
                </a:lnTo>
                <a:close/>
              </a:path>
            </a:pathLst>
          </a:custGeom>
          <a:ln w="11428">
            <a:solidFill>
              <a:srgbClr val="92D05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9021826" y="6217761"/>
            <a:ext cx="777240" cy="293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-130" i="1">
                <a:solidFill>
                  <a:srgbClr val="00AF50"/>
                </a:solidFill>
                <a:latin typeface="Lucida Sans"/>
                <a:cs typeface="Lucida Sans"/>
              </a:rPr>
              <a:t>Erlang</a:t>
            </a:r>
            <a:endParaRPr sz="2100">
              <a:latin typeface="Lucida Sans"/>
              <a:cs typeface="Lucida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14775" y="3201670"/>
            <a:ext cx="5053330" cy="1814830"/>
          </a:xfrm>
          <a:custGeom>
            <a:avLst/>
            <a:gdLst/>
            <a:ahLst/>
            <a:cxnLst/>
            <a:rect l="l" t="t" r="r" b="b"/>
            <a:pathLst>
              <a:path w="5053330" h="1814829">
                <a:moveTo>
                  <a:pt x="4704715" y="0"/>
                </a:moveTo>
                <a:lnTo>
                  <a:pt x="4697095" y="10160"/>
                </a:lnTo>
                <a:lnTo>
                  <a:pt x="4737734" y="40512"/>
                </a:lnTo>
                <a:lnTo>
                  <a:pt x="4745355" y="30353"/>
                </a:lnTo>
                <a:lnTo>
                  <a:pt x="4704715" y="0"/>
                </a:lnTo>
                <a:close/>
              </a:path>
              <a:path w="5053330" h="1814829">
                <a:moveTo>
                  <a:pt x="4775961" y="53339"/>
                </a:moveTo>
                <a:lnTo>
                  <a:pt x="4768215" y="63373"/>
                </a:lnTo>
                <a:lnTo>
                  <a:pt x="4786376" y="77216"/>
                </a:lnTo>
                <a:lnTo>
                  <a:pt x="4808474" y="94361"/>
                </a:lnTo>
                <a:lnTo>
                  <a:pt x="4816221" y="84328"/>
                </a:lnTo>
                <a:lnTo>
                  <a:pt x="4793996" y="67056"/>
                </a:lnTo>
                <a:lnTo>
                  <a:pt x="4775961" y="53339"/>
                </a:lnTo>
                <a:close/>
              </a:path>
              <a:path w="5053330" h="1814829">
                <a:moveTo>
                  <a:pt x="4846066" y="108076"/>
                </a:moveTo>
                <a:lnTo>
                  <a:pt x="4838192" y="117983"/>
                </a:lnTo>
                <a:lnTo>
                  <a:pt x="4843145" y="121920"/>
                </a:lnTo>
                <a:lnTo>
                  <a:pt x="4870069" y="144399"/>
                </a:lnTo>
                <a:lnTo>
                  <a:pt x="4876927" y="150368"/>
                </a:lnTo>
                <a:lnTo>
                  <a:pt x="4885308" y="140843"/>
                </a:lnTo>
                <a:lnTo>
                  <a:pt x="4878197" y="134620"/>
                </a:lnTo>
                <a:lnTo>
                  <a:pt x="4851019" y="112013"/>
                </a:lnTo>
                <a:lnTo>
                  <a:pt x="4846066" y="108076"/>
                </a:lnTo>
                <a:close/>
              </a:path>
              <a:path w="5053330" h="1814829">
                <a:moveTo>
                  <a:pt x="4913883" y="166370"/>
                </a:moveTo>
                <a:lnTo>
                  <a:pt x="4905248" y="175641"/>
                </a:lnTo>
                <a:lnTo>
                  <a:pt x="4919980" y="189357"/>
                </a:lnTo>
                <a:lnTo>
                  <a:pt x="4941570" y="210820"/>
                </a:lnTo>
                <a:lnTo>
                  <a:pt x="4950459" y="201803"/>
                </a:lnTo>
                <a:lnTo>
                  <a:pt x="4928616" y="180086"/>
                </a:lnTo>
                <a:lnTo>
                  <a:pt x="4913883" y="166370"/>
                </a:lnTo>
                <a:close/>
              </a:path>
              <a:path w="5053330" h="1814829">
                <a:moveTo>
                  <a:pt x="4976495" y="230505"/>
                </a:moveTo>
                <a:lnTo>
                  <a:pt x="4966716" y="238633"/>
                </a:lnTo>
                <a:lnTo>
                  <a:pt x="4981956" y="257301"/>
                </a:lnTo>
                <a:lnTo>
                  <a:pt x="4990465" y="268478"/>
                </a:lnTo>
                <a:lnTo>
                  <a:pt x="4997450" y="278384"/>
                </a:lnTo>
                <a:lnTo>
                  <a:pt x="5007864" y="271145"/>
                </a:lnTo>
                <a:lnTo>
                  <a:pt x="5000625" y="260858"/>
                </a:lnTo>
                <a:lnTo>
                  <a:pt x="4991861" y="249174"/>
                </a:lnTo>
                <a:lnTo>
                  <a:pt x="4976495" y="230505"/>
                </a:lnTo>
                <a:close/>
              </a:path>
              <a:path w="5053330" h="1814829">
                <a:moveTo>
                  <a:pt x="5027803" y="304546"/>
                </a:moveTo>
                <a:lnTo>
                  <a:pt x="5016500" y="310388"/>
                </a:lnTo>
                <a:lnTo>
                  <a:pt x="5018405" y="313944"/>
                </a:lnTo>
                <a:lnTo>
                  <a:pt x="5023866" y="325374"/>
                </a:lnTo>
                <a:lnTo>
                  <a:pt x="5028438" y="336804"/>
                </a:lnTo>
                <a:lnTo>
                  <a:pt x="5032375" y="348234"/>
                </a:lnTo>
                <a:lnTo>
                  <a:pt x="5034660" y="356362"/>
                </a:lnTo>
                <a:lnTo>
                  <a:pt x="5046853" y="352806"/>
                </a:lnTo>
                <a:lnTo>
                  <a:pt x="5044313" y="344170"/>
                </a:lnTo>
                <a:lnTo>
                  <a:pt x="5040249" y="331978"/>
                </a:lnTo>
                <a:lnTo>
                  <a:pt x="5035296" y="319913"/>
                </a:lnTo>
                <a:lnTo>
                  <a:pt x="5029708" y="308101"/>
                </a:lnTo>
                <a:lnTo>
                  <a:pt x="5027803" y="304546"/>
                </a:lnTo>
                <a:close/>
              </a:path>
              <a:path w="5053330" h="1814829">
                <a:moveTo>
                  <a:pt x="5052949" y="391668"/>
                </a:moveTo>
                <a:lnTo>
                  <a:pt x="5040249" y="392557"/>
                </a:lnTo>
                <a:lnTo>
                  <a:pt x="5040376" y="405511"/>
                </a:lnTo>
                <a:lnTo>
                  <a:pt x="5039486" y="417068"/>
                </a:lnTo>
                <a:lnTo>
                  <a:pt x="5037708" y="428625"/>
                </a:lnTo>
                <a:lnTo>
                  <a:pt x="5035042" y="440182"/>
                </a:lnTo>
                <a:lnTo>
                  <a:pt x="5034915" y="440563"/>
                </a:lnTo>
                <a:lnTo>
                  <a:pt x="5047107" y="444246"/>
                </a:lnTo>
                <a:lnTo>
                  <a:pt x="5047488" y="443103"/>
                </a:lnTo>
                <a:lnTo>
                  <a:pt x="5050282" y="430403"/>
                </a:lnTo>
                <a:lnTo>
                  <a:pt x="5052059" y="418084"/>
                </a:lnTo>
                <a:lnTo>
                  <a:pt x="5053076" y="405511"/>
                </a:lnTo>
                <a:lnTo>
                  <a:pt x="5052949" y="391668"/>
                </a:lnTo>
                <a:close/>
              </a:path>
              <a:path w="5053330" h="1814829">
                <a:moveTo>
                  <a:pt x="5021580" y="475234"/>
                </a:moveTo>
                <a:lnTo>
                  <a:pt x="4998720" y="511683"/>
                </a:lnTo>
                <a:lnTo>
                  <a:pt x="4994783" y="516509"/>
                </a:lnTo>
                <a:lnTo>
                  <a:pt x="5004689" y="524383"/>
                </a:lnTo>
                <a:lnTo>
                  <a:pt x="5033009" y="480949"/>
                </a:lnTo>
                <a:lnTo>
                  <a:pt x="5033136" y="480568"/>
                </a:lnTo>
                <a:lnTo>
                  <a:pt x="5021580" y="475234"/>
                </a:lnTo>
                <a:close/>
              </a:path>
              <a:path w="5053330" h="1814829">
                <a:moveTo>
                  <a:pt x="4969891" y="544449"/>
                </a:moveTo>
                <a:lnTo>
                  <a:pt x="4965827" y="548513"/>
                </a:lnTo>
                <a:lnTo>
                  <a:pt x="4952619" y="561086"/>
                </a:lnTo>
                <a:lnTo>
                  <a:pt x="4938141" y="573659"/>
                </a:lnTo>
                <a:lnTo>
                  <a:pt x="4932680" y="577850"/>
                </a:lnTo>
                <a:lnTo>
                  <a:pt x="4940681" y="587756"/>
                </a:lnTo>
                <a:lnTo>
                  <a:pt x="4946396" y="583184"/>
                </a:lnTo>
                <a:lnTo>
                  <a:pt x="4961382" y="570230"/>
                </a:lnTo>
                <a:lnTo>
                  <a:pt x="4974971" y="557403"/>
                </a:lnTo>
                <a:lnTo>
                  <a:pt x="4978908" y="553338"/>
                </a:lnTo>
                <a:lnTo>
                  <a:pt x="4969891" y="544449"/>
                </a:lnTo>
                <a:close/>
              </a:path>
              <a:path w="5053330" h="1814829">
                <a:moveTo>
                  <a:pt x="4902834" y="600837"/>
                </a:moveTo>
                <a:lnTo>
                  <a:pt x="4887086" y="611759"/>
                </a:lnTo>
                <a:lnTo>
                  <a:pt x="4867402" y="624586"/>
                </a:lnTo>
                <a:lnTo>
                  <a:pt x="4860798" y="628650"/>
                </a:lnTo>
                <a:lnTo>
                  <a:pt x="4867529" y="639572"/>
                </a:lnTo>
                <a:lnTo>
                  <a:pt x="4874386" y="635254"/>
                </a:lnTo>
                <a:lnTo>
                  <a:pt x="4894326" y="622173"/>
                </a:lnTo>
                <a:lnTo>
                  <a:pt x="4910074" y="611124"/>
                </a:lnTo>
                <a:lnTo>
                  <a:pt x="4902834" y="600837"/>
                </a:lnTo>
                <a:close/>
              </a:path>
              <a:path w="5053330" h="1814829">
                <a:moveTo>
                  <a:pt x="4828285" y="648208"/>
                </a:moveTo>
                <a:lnTo>
                  <a:pt x="4824095" y="650621"/>
                </a:lnTo>
                <a:lnTo>
                  <a:pt x="4800219" y="663829"/>
                </a:lnTo>
                <a:lnTo>
                  <a:pt x="4783963" y="672338"/>
                </a:lnTo>
                <a:lnTo>
                  <a:pt x="4789805" y="683641"/>
                </a:lnTo>
                <a:lnTo>
                  <a:pt x="4806442" y="674878"/>
                </a:lnTo>
                <a:lnTo>
                  <a:pt x="4830445" y="661670"/>
                </a:lnTo>
                <a:lnTo>
                  <a:pt x="4834635" y="659130"/>
                </a:lnTo>
                <a:lnTo>
                  <a:pt x="4828285" y="648208"/>
                </a:lnTo>
                <a:close/>
              </a:path>
              <a:path w="5053330" h="1814829">
                <a:moveTo>
                  <a:pt x="4750054" y="689483"/>
                </a:moveTo>
                <a:lnTo>
                  <a:pt x="4748403" y="690245"/>
                </a:lnTo>
                <a:lnTo>
                  <a:pt x="4720335" y="703707"/>
                </a:lnTo>
                <a:lnTo>
                  <a:pt x="4704207" y="710946"/>
                </a:lnTo>
                <a:lnTo>
                  <a:pt x="4709541" y="722630"/>
                </a:lnTo>
                <a:lnTo>
                  <a:pt x="4725797" y="715263"/>
                </a:lnTo>
                <a:lnTo>
                  <a:pt x="4754118" y="701675"/>
                </a:lnTo>
                <a:lnTo>
                  <a:pt x="4755642" y="700913"/>
                </a:lnTo>
                <a:lnTo>
                  <a:pt x="4750054" y="689483"/>
                </a:lnTo>
                <a:close/>
              </a:path>
              <a:path w="5053330" h="1814829">
                <a:moveTo>
                  <a:pt x="4669535" y="726439"/>
                </a:moveTo>
                <a:lnTo>
                  <a:pt x="4659503" y="730758"/>
                </a:lnTo>
                <a:lnTo>
                  <a:pt x="4626864" y="744347"/>
                </a:lnTo>
                <a:lnTo>
                  <a:pt x="4622800" y="745998"/>
                </a:lnTo>
                <a:lnTo>
                  <a:pt x="4627626" y="757809"/>
                </a:lnTo>
                <a:lnTo>
                  <a:pt x="4631817" y="756158"/>
                </a:lnTo>
                <a:lnTo>
                  <a:pt x="4674616" y="737997"/>
                </a:lnTo>
                <a:lnTo>
                  <a:pt x="4669535" y="726439"/>
                </a:lnTo>
                <a:close/>
              </a:path>
              <a:path w="5053330" h="1814829">
                <a:moveTo>
                  <a:pt x="4587494" y="760095"/>
                </a:moveTo>
                <a:lnTo>
                  <a:pt x="4556886" y="771906"/>
                </a:lnTo>
                <a:lnTo>
                  <a:pt x="4540123" y="778001"/>
                </a:lnTo>
                <a:lnTo>
                  <a:pt x="4544568" y="789939"/>
                </a:lnTo>
                <a:lnTo>
                  <a:pt x="4561458" y="783717"/>
                </a:lnTo>
                <a:lnTo>
                  <a:pt x="4592066" y="771906"/>
                </a:lnTo>
                <a:lnTo>
                  <a:pt x="4587494" y="760095"/>
                </a:lnTo>
                <a:close/>
              </a:path>
              <a:path w="5053330" h="1814829">
                <a:moveTo>
                  <a:pt x="4504435" y="790956"/>
                </a:moveTo>
                <a:lnTo>
                  <a:pt x="4477258" y="800354"/>
                </a:lnTo>
                <a:lnTo>
                  <a:pt x="4456430" y="807212"/>
                </a:lnTo>
                <a:lnTo>
                  <a:pt x="4460367" y="819276"/>
                </a:lnTo>
                <a:lnTo>
                  <a:pt x="4481449" y="812292"/>
                </a:lnTo>
                <a:lnTo>
                  <a:pt x="4508500" y="802894"/>
                </a:lnTo>
                <a:lnTo>
                  <a:pt x="4504435" y="790956"/>
                </a:lnTo>
                <a:close/>
              </a:path>
              <a:path w="5053330" h="1814829">
                <a:moveTo>
                  <a:pt x="4420234" y="819023"/>
                </a:moveTo>
                <a:lnTo>
                  <a:pt x="4385183" y="830072"/>
                </a:lnTo>
                <a:lnTo>
                  <a:pt x="4371848" y="834136"/>
                </a:lnTo>
                <a:lnTo>
                  <a:pt x="4375531" y="846328"/>
                </a:lnTo>
                <a:lnTo>
                  <a:pt x="4388993" y="842263"/>
                </a:lnTo>
                <a:lnTo>
                  <a:pt x="4424045" y="831088"/>
                </a:lnTo>
                <a:lnTo>
                  <a:pt x="4420234" y="819023"/>
                </a:lnTo>
                <a:close/>
              </a:path>
              <a:path w="5053330" h="1814829">
                <a:moveTo>
                  <a:pt x="4335399" y="845312"/>
                </a:moveTo>
                <a:lnTo>
                  <a:pt x="4334891" y="845438"/>
                </a:lnTo>
                <a:lnTo>
                  <a:pt x="4286758" y="859663"/>
                </a:lnTo>
                <a:lnTo>
                  <a:pt x="4290314" y="871855"/>
                </a:lnTo>
                <a:lnTo>
                  <a:pt x="4338574" y="857631"/>
                </a:lnTo>
                <a:lnTo>
                  <a:pt x="4339082" y="857376"/>
                </a:lnTo>
                <a:lnTo>
                  <a:pt x="4335399" y="845312"/>
                </a:lnTo>
                <a:close/>
              </a:path>
              <a:path w="5053330" h="1814829">
                <a:moveTo>
                  <a:pt x="4250182" y="870204"/>
                </a:moveTo>
                <a:lnTo>
                  <a:pt x="4201286" y="883920"/>
                </a:lnTo>
                <a:lnTo>
                  <a:pt x="4204716" y="896112"/>
                </a:lnTo>
                <a:lnTo>
                  <a:pt x="4253610" y="882396"/>
                </a:lnTo>
                <a:lnTo>
                  <a:pt x="4250182" y="870204"/>
                </a:lnTo>
                <a:close/>
              </a:path>
              <a:path w="5053330" h="1814829">
                <a:moveTo>
                  <a:pt x="4164583" y="894080"/>
                </a:moveTo>
                <a:lnTo>
                  <a:pt x="4115561" y="907288"/>
                </a:lnTo>
                <a:lnTo>
                  <a:pt x="4118864" y="919607"/>
                </a:lnTo>
                <a:lnTo>
                  <a:pt x="4167885" y="906272"/>
                </a:lnTo>
                <a:lnTo>
                  <a:pt x="4164583" y="894080"/>
                </a:lnTo>
                <a:close/>
              </a:path>
              <a:path w="5053330" h="1814829">
                <a:moveTo>
                  <a:pt x="4078731" y="917067"/>
                </a:moveTo>
                <a:lnTo>
                  <a:pt x="4029709" y="929894"/>
                </a:lnTo>
                <a:lnTo>
                  <a:pt x="4032884" y="942213"/>
                </a:lnTo>
                <a:lnTo>
                  <a:pt x="4046981" y="938657"/>
                </a:lnTo>
                <a:lnTo>
                  <a:pt x="4082033" y="929386"/>
                </a:lnTo>
                <a:lnTo>
                  <a:pt x="4078731" y="917067"/>
                </a:lnTo>
                <a:close/>
              </a:path>
              <a:path w="5053330" h="1814829">
                <a:moveTo>
                  <a:pt x="3992753" y="939419"/>
                </a:moveTo>
                <a:lnTo>
                  <a:pt x="3978275" y="943229"/>
                </a:lnTo>
                <a:lnTo>
                  <a:pt x="3943604" y="951992"/>
                </a:lnTo>
                <a:lnTo>
                  <a:pt x="3946652" y="964311"/>
                </a:lnTo>
                <a:lnTo>
                  <a:pt x="3995928" y="951738"/>
                </a:lnTo>
                <a:lnTo>
                  <a:pt x="3992753" y="939419"/>
                </a:lnTo>
                <a:close/>
              </a:path>
              <a:path w="5053330" h="1814829">
                <a:moveTo>
                  <a:pt x="3906647" y="961263"/>
                </a:moveTo>
                <a:lnTo>
                  <a:pt x="3857371" y="973582"/>
                </a:lnTo>
                <a:lnTo>
                  <a:pt x="3860419" y="985901"/>
                </a:lnTo>
                <a:lnTo>
                  <a:pt x="3909695" y="973582"/>
                </a:lnTo>
                <a:lnTo>
                  <a:pt x="3906647" y="961263"/>
                </a:lnTo>
                <a:close/>
              </a:path>
              <a:path w="5053330" h="1814829">
                <a:moveTo>
                  <a:pt x="3820414" y="982599"/>
                </a:moveTo>
                <a:lnTo>
                  <a:pt x="3771010" y="994663"/>
                </a:lnTo>
                <a:lnTo>
                  <a:pt x="3774058" y="1006983"/>
                </a:lnTo>
                <a:lnTo>
                  <a:pt x="3823461" y="995045"/>
                </a:lnTo>
                <a:lnTo>
                  <a:pt x="3820414" y="982599"/>
                </a:lnTo>
                <a:close/>
              </a:path>
              <a:path w="5053330" h="1814829">
                <a:moveTo>
                  <a:pt x="3734054" y="1003554"/>
                </a:moveTo>
                <a:lnTo>
                  <a:pt x="3684651" y="1015364"/>
                </a:lnTo>
                <a:lnTo>
                  <a:pt x="3687572" y="1027684"/>
                </a:lnTo>
                <a:lnTo>
                  <a:pt x="3736975" y="1015873"/>
                </a:lnTo>
                <a:lnTo>
                  <a:pt x="3734054" y="1003554"/>
                </a:lnTo>
                <a:close/>
              </a:path>
              <a:path w="5053330" h="1814829">
                <a:moveTo>
                  <a:pt x="3647567" y="1024128"/>
                </a:moveTo>
                <a:lnTo>
                  <a:pt x="3598164" y="1035812"/>
                </a:lnTo>
                <a:lnTo>
                  <a:pt x="3600957" y="1048131"/>
                </a:lnTo>
                <a:lnTo>
                  <a:pt x="3650488" y="1036574"/>
                </a:lnTo>
                <a:lnTo>
                  <a:pt x="3647567" y="1024128"/>
                </a:lnTo>
                <a:close/>
              </a:path>
              <a:path w="5053330" h="1814829">
                <a:moveTo>
                  <a:pt x="3561079" y="1044448"/>
                </a:moveTo>
                <a:lnTo>
                  <a:pt x="3511550" y="1055878"/>
                </a:lnTo>
                <a:lnTo>
                  <a:pt x="3514344" y="1068324"/>
                </a:lnTo>
                <a:lnTo>
                  <a:pt x="3563874" y="1056894"/>
                </a:lnTo>
                <a:lnTo>
                  <a:pt x="3561079" y="1044448"/>
                </a:lnTo>
                <a:close/>
              </a:path>
              <a:path w="5053330" h="1814829">
                <a:moveTo>
                  <a:pt x="3474466" y="1064514"/>
                </a:moveTo>
                <a:lnTo>
                  <a:pt x="3424935" y="1075689"/>
                </a:lnTo>
                <a:lnTo>
                  <a:pt x="3427729" y="1088136"/>
                </a:lnTo>
                <a:lnTo>
                  <a:pt x="3477259" y="1076833"/>
                </a:lnTo>
                <a:lnTo>
                  <a:pt x="3474466" y="1064514"/>
                </a:lnTo>
                <a:close/>
              </a:path>
              <a:path w="5053330" h="1814829">
                <a:moveTo>
                  <a:pt x="3387725" y="1084072"/>
                </a:moveTo>
                <a:lnTo>
                  <a:pt x="3338195" y="1095375"/>
                </a:lnTo>
                <a:lnTo>
                  <a:pt x="3340989" y="1107694"/>
                </a:lnTo>
                <a:lnTo>
                  <a:pt x="3390519" y="1096518"/>
                </a:lnTo>
                <a:lnTo>
                  <a:pt x="3387725" y="1084072"/>
                </a:lnTo>
                <a:close/>
              </a:path>
              <a:path w="5053330" h="1814829">
                <a:moveTo>
                  <a:pt x="3301110" y="1103757"/>
                </a:moveTo>
                <a:lnTo>
                  <a:pt x="3251454" y="1114679"/>
                </a:lnTo>
                <a:lnTo>
                  <a:pt x="3254248" y="1127125"/>
                </a:lnTo>
                <a:lnTo>
                  <a:pt x="3303778" y="1116076"/>
                </a:lnTo>
                <a:lnTo>
                  <a:pt x="3301110" y="1103757"/>
                </a:lnTo>
                <a:close/>
              </a:path>
              <a:path w="5053330" h="1814829">
                <a:moveTo>
                  <a:pt x="3214243" y="1122934"/>
                </a:moveTo>
                <a:lnTo>
                  <a:pt x="3164713" y="1133856"/>
                </a:lnTo>
                <a:lnTo>
                  <a:pt x="3167379" y="1146302"/>
                </a:lnTo>
                <a:lnTo>
                  <a:pt x="3217036" y="1135253"/>
                </a:lnTo>
                <a:lnTo>
                  <a:pt x="3214243" y="1122934"/>
                </a:lnTo>
                <a:close/>
              </a:path>
              <a:path w="5053330" h="1814829">
                <a:moveTo>
                  <a:pt x="3127502" y="1141984"/>
                </a:moveTo>
                <a:lnTo>
                  <a:pt x="3077845" y="1152779"/>
                </a:lnTo>
                <a:lnTo>
                  <a:pt x="3080511" y="1165225"/>
                </a:lnTo>
                <a:lnTo>
                  <a:pt x="3130169" y="1154430"/>
                </a:lnTo>
                <a:lnTo>
                  <a:pt x="3127502" y="1141984"/>
                </a:lnTo>
                <a:close/>
              </a:path>
              <a:path w="5053330" h="1814829">
                <a:moveTo>
                  <a:pt x="3040633" y="1160907"/>
                </a:moveTo>
                <a:lnTo>
                  <a:pt x="2990977" y="1171702"/>
                </a:lnTo>
                <a:lnTo>
                  <a:pt x="2993644" y="1184148"/>
                </a:lnTo>
                <a:lnTo>
                  <a:pt x="3043301" y="1173353"/>
                </a:lnTo>
                <a:lnTo>
                  <a:pt x="3040633" y="1160907"/>
                </a:lnTo>
                <a:close/>
              </a:path>
              <a:path w="5053330" h="1814829">
                <a:moveTo>
                  <a:pt x="2953766" y="1179703"/>
                </a:moveTo>
                <a:lnTo>
                  <a:pt x="2904108" y="1190371"/>
                </a:lnTo>
                <a:lnTo>
                  <a:pt x="2906776" y="1202817"/>
                </a:lnTo>
                <a:lnTo>
                  <a:pt x="2956432" y="1192149"/>
                </a:lnTo>
                <a:lnTo>
                  <a:pt x="2953766" y="1179703"/>
                </a:lnTo>
                <a:close/>
              </a:path>
              <a:path w="5053330" h="1814829">
                <a:moveTo>
                  <a:pt x="2866771" y="1198372"/>
                </a:moveTo>
                <a:lnTo>
                  <a:pt x="2817114" y="1208913"/>
                </a:lnTo>
                <a:lnTo>
                  <a:pt x="2819780" y="1221359"/>
                </a:lnTo>
                <a:lnTo>
                  <a:pt x="2869438" y="1210691"/>
                </a:lnTo>
                <a:lnTo>
                  <a:pt x="2866771" y="1198372"/>
                </a:lnTo>
                <a:close/>
              </a:path>
              <a:path w="5053330" h="1814829">
                <a:moveTo>
                  <a:pt x="2779903" y="1216914"/>
                </a:moveTo>
                <a:lnTo>
                  <a:pt x="2730119" y="1227328"/>
                </a:lnTo>
                <a:lnTo>
                  <a:pt x="2732785" y="1239774"/>
                </a:lnTo>
                <a:lnTo>
                  <a:pt x="2782443" y="1229233"/>
                </a:lnTo>
                <a:lnTo>
                  <a:pt x="2779903" y="1216914"/>
                </a:lnTo>
                <a:close/>
              </a:path>
              <a:path w="5053330" h="1814829">
                <a:moveTo>
                  <a:pt x="2692907" y="1235202"/>
                </a:moveTo>
                <a:lnTo>
                  <a:pt x="2643124" y="1245616"/>
                </a:lnTo>
                <a:lnTo>
                  <a:pt x="2645791" y="1258062"/>
                </a:lnTo>
                <a:lnTo>
                  <a:pt x="2695448" y="1247648"/>
                </a:lnTo>
                <a:lnTo>
                  <a:pt x="2692907" y="1235202"/>
                </a:lnTo>
                <a:close/>
              </a:path>
              <a:path w="5053330" h="1814829">
                <a:moveTo>
                  <a:pt x="2605913" y="1253363"/>
                </a:moveTo>
                <a:lnTo>
                  <a:pt x="2556129" y="1263777"/>
                </a:lnTo>
                <a:lnTo>
                  <a:pt x="2558796" y="1276223"/>
                </a:lnTo>
                <a:lnTo>
                  <a:pt x="2608453" y="1265809"/>
                </a:lnTo>
                <a:lnTo>
                  <a:pt x="2605913" y="1253363"/>
                </a:lnTo>
                <a:close/>
              </a:path>
              <a:path w="5053330" h="1814829">
                <a:moveTo>
                  <a:pt x="2518791" y="1271524"/>
                </a:moveTo>
                <a:lnTo>
                  <a:pt x="2469134" y="1281811"/>
                </a:lnTo>
                <a:lnTo>
                  <a:pt x="2471674" y="1294257"/>
                </a:lnTo>
                <a:lnTo>
                  <a:pt x="2521458" y="1283970"/>
                </a:lnTo>
                <a:lnTo>
                  <a:pt x="2518791" y="1271524"/>
                </a:lnTo>
                <a:close/>
              </a:path>
              <a:path w="5053330" h="1814829">
                <a:moveTo>
                  <a:pt x="2431796" y="1289558"/>
                </a:moveTo>
                <a:lnTo>
                  <a:pt x="2382012" y="1299718"/>
                </a:lnTo>
                <a:lnTo>
                  <a:pt x="2384552" y="1312164"/>
                </a:lnTo>
                <a:lnTo>
                  <a:pt x="2434336" y="1302004"/>
                </a:lnTo>
                <a:lnTo>
                  <a:pt x="2431796" y="1289558"/>
                </a:lnTo>
                <a:close/>
              </a:path>
              <a:path w="5053330" h="1814829">
                <a:moveTo>
                  <a:pt x="2344674" y="1307465"/>
                </a:moveTo>
                <a:lnTo>
                  <a:pt x="2295016" y="1317625"/>
                </a:lnTo>
                <a:lnTo>
                  <a:pt x="2297557" y="1330071"/>
                </a:lnTo>
                <a:lnTo>
                  <a:pt x="2347341" y="1319911"/>
                </a:lnTo>
                <a:lnTo>
                  <a:pt x="2344674" y="1307465"/>
                </a:lnTo>
                <a:close/>
              </a:path>
              <a:path w="5053330" h="1814829">
                <a:moveTo>
                  <a:pt x="2257679" y="1325245"/>
                </a:moveTo>
                <a:lnTo>
                  <a:pt x="2207895" y="1335405"/>
                </a:lnTo>
                <a:lnTo>
                  <a:pt x="2210435" y="1347851"/>
                </a:lnTo>
                <a:lnTo>
                  <a:pt x="2260219" y="1337691"/>
                </a:lnTo>
                <a:lnTo>
                  <a:pt x="2257679" y="1325245"/>
                </a:lnTo>
                <a:close/>
              </a:path>
              <a:path w="5053330" h="1814829">
                <a:moveTo>
                  <a:pt x="2170557" y="1343025"/>
                </a:moveTo>
                <a:lnTo>
                  <a:pt x="2120773" y="1353058"/>
                </a:lnTo>
                <a:lnTo>
                  <a:pt x="2123313" y="1365504"/>
                </a:lnTo>
                <a:lnTo>
                  <a:pt x="2173097" y="1355471"/>
                </a:lnTo>
                <a:lnTo>
                  <a:pt x="2170557" y="1343025"/>
                </a:lnTo>
                <a:close/>
              </a:path>
              <a:path w="5053330" h="1814829">
                <a:moveTo>
                  <a:pt x="2083435" y="1360678"/>
                </a:moveTo>
                <a:lnTo>
                  <a:pt x="2033651" y="1370711"/>
                </a:lnTo>
                <a:lnTo>
                  <a:pt x="2036190" y="1383157"/>
                </a:lnTo>
                <a:lnTo>
                  <a:pt x="2085975" y="1373124"/>
                </a:lnTo>
                <a:lnTo>
                  <a:pt x="2083435" y="1360678"/>
                </a:lnTo>
                <a:close/>
              </a:path>
              <a:path w="5053330" h="1814829">
                <a:moveTo>
                  <a:pt x="1996313" y="1378204"/>
                </a:moveTo>
                <a:lnTo>
                  <a:pt x="1946528" y="1388237"/>
                </a:lnTo>
                <a:lnTo>
                  <a:pt x="1948941" y="1400683"/>
                </a:lnTo>
                <a:lnTo>
                  <a:pt x="1998726" y="1390650"/>
                </a:lnTo>
                <a:lnTo>
                  <a:pt x="1996313" y="1378204"/>
                </a:lnTo>
                <a:close/>
              </a:path>
              <a:path w="5053330" h="1814829">
                <a:moveTo>
                  <a:pt x="1909190" y="1395730"/>
                </a:moveTo>
                <a:lnTo>
                  <a:pt x="1859279" y="1405763"/>
                </a:lnTo>
                <a:lnTo>
                  <a:pt x="1861820" y="1418209"/>
                </a:lnTo>
                <a:lnTo>
                  <a:pt x="1911603" y="1408303"/>
                </a:lnTo>
                <a:lnTo>
                  <a:pt x="1909190" y="1395730"/>
                </a:lnTo>
                <a:close/>
              </a:path>
              <a:path w="5053330" h="1814829">
                <a:moveTo>
                  <a:pt x="1821941" y="1413129"/>
                </a:moveTo>
                <a:lnTo>
                  <a:pt x="1772158" y="1423162"/>
                </a:lnTo>
                <a:lnTo>
                  <a:pt x="1774571" y="1435608"/>
                </a:lnTo>
                <a:lnTo>
                  <a:pt x="1824482" y="1425575"/>
                </a:lnTo>
                <a:lnTo>
                  <a:pt x="1821941" y="1413129"/>
                </a:lnTo>
                <a:close/>
              </a:path>
              <a:path w="5053330" h="1814829">
                <a:moveTo>
                  <a:pt x="1734820" y="1430528"/>
                </a:moveTo>
                <a:lnTo>
                  <a:pt x="1684909" y="1440434"/>
                </a:lnTo>
                <a:lnTo>
                  <a:pt x="1687449" y="1452880"/>
                </a:lnTo>
                <a:lnTo>
                  <a:pt x="1737233" y="1442974"/>
                </a:lnTo>
                <a:lnTo>
                  <a:pt x="1734820" y="1430528"/>
                </a:lnTo>
                <a:close/>
              </a:path>
              <a:path w="5053330" h="1814829">
                <a:moveTo>
                  <a:pt x="1647571" y="1447927"/>
                </a:moveTo>
                <a:lnTo>
                  <a:pt x="1597787" y="1457833"/>
                </a:lnTo>
                <a:lnTo>
                  <a:pt x="1600200" y="1470279"/>
                </a:lnTo>
                <a:lnTo>
                  <a:pt x="1650111" y="1460373"/>
                </a:lnTo>
                <a:lnTo>
                  <a:pt x="1647571" y="1447927"/>
                </a:lnTo>
                <a:close/>
              </a:path>
              <a:path w="5053330" h="1814829">
                <a:moveTo>
                  <a:pt x="1560449" y="1465326"/>
                </a:moveTo>
                <a:lnTo>
                  <a:pt x="1510538" y="1475105"/>
                </a:lnTo>
                <a:lnTo>
                  <a:pt x="1513077" y="1487551"/>
                </a:lnTo>
                <a:lnTo>
                  <a:pt x="1562862" y="1477772"/>
                </a:lnTo>
                <a:lnTo>
                  <a:pt x="1560449" y="1465326"/>
                </a:lnTo>
                <a:close/>
              </a:path>
              <a:path w="5053330" h="1814829">
                <a:moveTo>
                  <a:pt x="1473200" y="1482471"/>
                </a:moveTo>
                <a:lnTo>
                  <a:pt x="1423415" y="1492377"/>
                </a:lnTo>
                <a:lnTo>
                  <a:pt x="1425828" y="1504823"/>
                </a:lnTo>
                <a:lnTo>
                  <a:pt x="1475613" y="1494917"/>
                </a:lnTo>
                <a:lnTo>
                  <a:pt x="1473200" y="1482471"/>
                </a:lnTo>
                <a:close/>
              </a:path>
              <a:path w="5053330" h="1814829">
                <a:moveTo>
                  <a:pt x="1385951" y="1499743"/>
                </a:moveTo>
                <a:lnTo>
                  <a:pt x="1336166" y="1509522"/>
                </a:lnTo>
                <a:lnTo>
                  <a:pt x="1338579" y="1521968"/>
                </a:lnTo>
                <a:lnTo>
                  <a:pt x="1388490" y="1512189"/>
                </a:lnTo>
                <a:lnTo>
                  <a:pt x="1385951" y="1499743"/>
                </a:lnTo>
                <a:close/>
              </a:path>
              <a:path w="5053330" h="1814829">
                <a:moveTo>
                  <a:pt x="1298702" y="1516888"/>
                </a:moveTo>
                <a:lnTo>
                  <a:pt x="1248917" y="1526794"/>
                </a:lnTo>
                <a:lnTo>
                  <a:pt x="1251330" y="1539240"/>
                </a:lnTo>
                <a:lnTo>
                  <a:pt x="1301241" y="1529334"/>
                </a:lnTo>
                <a:lnTo>
                  <a:pt x="1298702" y="1516888"/>
                </a:lnTo>
                <a:close/>
              </a:path>
              <a:path w="5053330" h="1814829">
                <a:moveTo>
                  <a:pt x="1211579" y="1534033"/>
                </a:moveTo>
                <a:lnTo>
                  <a:pt x="1161669" y="1543812"/>
                </a:lnTo>
                <a:lnTo>
                  <a:pt x="1164082" y="1556385"/>
                </a:lnTo>
                <a:lnTo>
                  <a:pt x="1213992" y="1546606"/>
                </a:lnTo>
                <a:lnTo>
                  <a:pt x="1211579" y="1534033"/>
                </a:lnTo>
                <a:close/>
              </a:path>
              <a:path w="5053330" h="1814829">
                <a:moveTo>
                  <a:pt x="1124330" y="1551178"/>
                </a:moveTo>
                <a:lnTo>
                  <a:pt x="1074420" y="1560957"/>
                </a:lnTo>
                <a:lnTo>
                  <a:pt x="1076960" y="1573403"/>
                </a:lnTo>
                <a:lnTo>
                  <a:pt x="1126744" y="1563624"/>
                </a:lnTo>
                <a:lnTo>
                  <a:pt x="1124330" y="1551178"/>
                </a:lnTo>
                <a:close/>
              </a:path>
              <a:path w="5053330" h="1814829">
                <a:moveTo>
                  <a:pt x="1037082" y="1568323"/>
                </a:moveTo>
                <a:lnTo>
                  <a:pt x="987171" y="1578102"/>
                </a:lnTo>
                <a:lnTo>
                  <a:pt x="989711" y="1590548"/>
                </a:lnTo>
                <a:lnTo>
                  <a:pt x="1039495" y="1580769"/>
                </a:lnTo>
                <a:lnTo>
                  <a:pt x="1037082" y="1568323"/>
                </a:lnTo>
                <a:close/>
              </a:path>
              <a:path w="5053330" h="1814829">
                <a:moveTo>
                  <a:pt x="949833" y="1585468"/>
                </a:moveTo>
                <a:lnTo>
                  <a:pt x="899922" y="1595247"/>
                </a:lnTo>
                <a:lnTo>
                  <a:pt x="902462" y="1607693"/>
                </a:lnTo>
                <a:lnTo>
                  <a:pt x="952246" y="1597914"/>
                </a:lnTo>
                <a:lnTo>
                  <a:pt x="949833" y="1585468"/>
                </a:lnTo>
                <a:close/>
              </a:path>
              <a:path w="5053330" h="1814829">
                <a:moveTo>
                  <a:pt x="862584" y="1602486"/>
                </a:moveTo>
                <a:lnTo>
                  <a:pt x="812673" y="1612265"/>
                </a:lnTo>
                <a:lnTo>
                  <a:pt x="815213" y="1624711"/>
                </a:lnTo>
                <a:lnTo>
                  <a:pt x="864997" y="1614932"/>
                </a:lnTo>
                <a:lnTo>
                  <a:pt x="862584" y="1602486"/>
                </a:lnTo>
                <a:close/>
              </a:path>
              <a:path w="5053330" h="1814829">
                <a:moveTo>
                  <a:pt x="775335" y="1619631"/>
                </a:moveTo>
                <a:lnTo>
                  <a:pt x="725551" y="1629410"/>
                </a:lnTo>
                <a:lnTo>
                  <a:pt x="727963" y="1641856"/>
                </a:lnTo>
                <a:lnTo>
                  <a:pt x="777748" y="1632077"/>
                </a:lnTo>
                <a:lnTo>
                  <a:pt x="775335" y="1619631"/>
                </a:lnTo>
                <a:close/>
              </a:path>
              <a:path w="5053330" h="1814829">
                <a:moveTo>
                  <a:pt x="688086" y="1636776"/>
                </a:moveTo>
                <a:lnTo>
                  <a:pt x="638301" y="1646555"/>
                </a:lnTo>
                <a:lnTo>
                  <a:pt x="640714" y="1659001"/>
                </a:lnTo>
                <a:lnTo>
                  <a:pt x="690626" y="1649222"/>
                </a:lnTo>
                <a:lnTo>
                  <a:pt x="688086" y="1636776"/>
                </a:lnTo>
                <a:close/>
              </a:path>
              <a:path w="5053330" h="1814829">
                <a:moveTo>
                  <a:pt x="600837" y="1653921"/>
                </a:moveTo>
                <a:lnTo>
                  <a:pt x="551052" y="1663700"/>
                </a:lnTo>
                <a:lnTo>
                  <a:pt x="553465" y="1676273"/>
                </a:lnTo>
                <a:lnTo>
                  <a:pt x="603376" y="1666367"/>
                </a:lnTo>
                <a:lnTo>
                  <a:pt x="600837" y="1653921"/>
                </a:lnTo>
                <a:close/>
              </a:path>
              <a:path w="5053330" h="1814829">
                <a:moveTo>
                  <a:pt x="513714" y="1671193"/>
                </a:moveTo>
                <a:lnTo>
                  <a:pt x="463803" y="1680972"/>
                </a:lnTo>
                <a:lnTo>
                  <a:pt x="466344" y="1693545"/>
                </a:lnTo>
                <a:lnTo>
                  <a:pt x="504825" y="1685798"/>
                </a:lnTo>
                <a:lnTo>
                  <a:pt x="516127" y="1683639"/>
                </a:lnTo>
                <a:lnTo>
                  <a:pt x="513714" y="1671193"/>
                </a:lnTo>
                <a:close/>
              </a:path>
              <a:path w="5053330" h="1814829">
                <a:moveTo>
                  <a:pt x="426465" y="1688465"/>
                </a:moveTo>
                <a:lnTo>
                  <a:pt x="380111" y="1697609"/>
                </a:lnTo>
                <a:lnTo>
                  <a:pt x="376682" y="1698371"/>
                </a:lnTo>
                <a:lnTo>
                  <a:pt x="379095" y="1710817"/>
                </a:lnTo>
                <a:lnTo>
                  <a:pt x="382524" y="1710182"/>
                </a:lnTo>
                <a:lnTo>
                  <a:pt x="428878" y="1700911"/>
                </a:lnTo>
                <a:lnTo>
                  <a:pt x="426465" y="1688465"/>
                </a:lnTo>
                <a:close/>
              </a:path>
              <a:path w="5053330" h="1814829">
                <a:moveTo>
                  <a:pt x="339216" y="1705864"/>
                </a:moveTo>
                <a:lnTo>
                  <a:pt x="289433" y="1715897"/>
                </a:lnTo>
                <a:lnTo>
                  <a:pt x="291973" y="1728343"/>
                </a:lnTo>
                <a:lnTo>
                  <a:pt x="341757" y="1718310"/>
                </a:lnTo>
                <a:lnTo>
                  <a:pt x="339216" y="1705864"/>
                </a:lnTo>
                <a:close/>
              </a:path>
              <a:path w="5053330" h="1814829">
                <a:moveTo>
                  <a:pt x="252095" y="1723390"/>
                </a:moveTo>
                <a:lnTo>
                  <a:pt x="215519" y="1730756"/>
                </a:lnTo>
                <a:lnTo>
                  <a:pt x="202311" y="1733550"/>
                </a:lnTo>
                <a:lnTo>
                  <a:pt x="204850" y="1745996"/>
                </a:lnTo>
                <a:lnTo>
                  <a:pt x="218059" y="1743202"/>
                </a:lnTo>
                <a:lnTo>
                  <a:pt x="254635" y="1735836"/>
                </a:lnTo>
                <a:lnTo>
                  <a:pt x="252095" y="1723390"/>
                </a:lnTo>
                <a:close/>
              </a:path>
              <a:path w="5053330" h="1814829">
                <a:moveTo>
                  <a:pt x="164973" y="1741170"/>
                </a:moveTo>
                <a:lnTo>
                  <a:pt x="115188" y="1751457"/>
                </a:lnTo>
                <a:lnTo>
                  <a:pt x="117855" y="1763903"/>
                </a:lnTo>
                <a:lnTo>
                  <a:pt x="167512" y="1753616"/>
                </a:lnTo>
                <a:lnTo>
                  <a:pt x="164973" y="1741170"/>
                </a:lnTo>
                <a:close/>
              </a:path>
              <a:path w="5053330" h="1814829">
                <a:moveTo>
                  <a:pt x="75691" y="1713230"/>
                </a:moveTo>
                <a:lnTo>
                  <a:pt x="73151" y="1715516"/>
                </a:lnTo>
                <a:lnTo>
                  <a:pt x="0" y="1782445"/>
                </a:lnTo>
                <a:lnTo>
                  <a:pt x="97536" y="1814322"/>
                </a:lnTo>
                <a:lnTo>
                  <a:pt x="101091" y="1812417"/>
                </a:lnTo>
                <a:lnTo>
                  <a:pt x="102235" y="1809115"/>
                </a:lnTo>
                <a:lnTo>
                  <a:pt x="103250" y="1805813"/>
                </a:lnTo>
                <a:lnTo>
                  <a:pt x="101473" y="1802257"/>
                </a:lnTo>
                <a:lnTo>
                  <a:pt x="98171" y="1801114"/>
                </a:lnTo>
                <a:lnTo>
                  <a:pt x="47258" y="1784477"/>
                </a:lnTo>
                <a:lnTo>
                  <a:pt x="16510" y="1784477"/>
                </a:lnTo>
                <a:lnTo>
                  <a:pt x="14224" y="1773682"/>
                </a:lnTo>
                <a:lnTo>
                  <a:pt x="28317" y="1773682"/>
                </a:lnTo>
                <a:lnTo>
                  <a:pt x="28903" y="1773146"/>
                </a:lnTo>
                <a:lnTo>
                  <a:pt x="28194" y="1769872"/>
                </a:lnTo>
                <a:lnTo>
                  <a:pt x="33818" y="1768653"/>
                </a:lnTo>
                <a:lnTo>
                  <a:pt x="84327" y="1722501"/>
                </a:lnTo>
                <a:lnTo>
                  <a:pt x="84454" y="1718564"/>
                </a:lnTo>
                <a:lnTo>
                  <a:pt x="82169" y="1715897"/>
                </a:lnTo>
                <a:lnTo>
                  <a:pt x="79755" y="1713357"/>
                </a:lnTo>
                <a:lnTo>
                  <a:pt x="75691" y="1713230"/>
                </a:lnTo>
                <a:close/>
              </a:path>
              <a:path w="5053330" h="1814829">
                <a:moveTo>
                  <a:pt x="14224" y="1773682"/>
                </a:moveTo>
                <a:lnTo>
                  <a:pt x="16510" y="1784477"/>
                </a:lnTo>
                <a:lnTo>
                  <a:pt x="24606" y="1777074"/>
                </a:lnTo>
                <a:lnTo>
                  <a:pt x="14224" y="1773682"/>
                </a:lnTo>
                <a:close/>
              </a:path>
              <a:path w="5053330" h="1814829">
                <a:moveTo>
                  <a:pt x="24606" y="1777074"/>
                </a:moveTo>
                <a:lnTo>
                  <a:pt x="16510" y="1784477"/>
                </a:lnTo>
                <a:lnTo>
                  <a:pt x="47258" y="1784477"/>
                </a:lnTo>
                <a:lnTo>
                  <a:pt x="40263" y="1782191"/>
                </a:lnTo>
                <a:lnTo>
                  <a:pt x="30861" y="1782191"/>
                </a:lnTo>
                <a:lnTo>
                  <a:pt x="30145" y="1778884"/>
                </a:lnTo>
                <a:lnTo>
                  <a:pt x="24606" y="1777074"/>
                </a:lnTo>
                <a:close/>
              </a:path>
              <a:path w="5053330" h="1814829">
                <a:moveTo>
                  <a:pt x="30145" y="1778884"/>
                </a:moveTo>
                <a:lnTo>
                  <a:pt x="30861" y="1782191"/>
                </a:lnTo>
                <a:lnTo>
                  <a:pt x="36514" y="1780966"/>
                </a:lnTo>
                <a:lnTo>
                  <a:pt x="30145" y="1778884"/>
                </a:lnTo>
                <a:close/>
              </a:path>
              <a:path w="5053330" h="1814829">
                <a:moveTo>
                  <a:pt x="36514" y="1780966"/>
                </a:moveTo>
                <a:lnTo>
                  <a:pt x="30861" y="1782191"/>
                </a:lnTo>
                <a:lnTo>
                  <a:pt x="40263" y="1782191"/>
                </a:lnTo>
                <a:lnTo>
                  <a:pt x="36514" y="1780966"/>
                </a:lnTo>
                <a:close/>
              </a:path>
              <a:path w="5053330" h="1814829">
                <a:moveTo>
                  <a:pt x="77977" y="1759204"/>
                </a:moveTo>
                <a:lnTo>
                  <a:pt x="33818" y="1768653"/>
                </a:lnTo>
                <a:lnTo>
                  <a:pt x="28903" y="1773146"/>
                </a:lnTo>
                <a:lnTo>
                  <a:pt x="30145" y="1778884"/>
                </a:lnTo>
                <a:lnTo>
                  <a:pt x="36514" y="1780966"/>
                </a:lnTo>
                <a:lnTo>
                  <a:pt x="78866" y="1772031"/>
                </a:lnTo>
                <a:lnTo>
                  <a:pt x="80517" y="1771650"/>
                </a:lnTo>
                <a:lnTo>
                  <a:pt x="77977" y="1759204"/>
                </a:lnTo>
                <a:close/>
              </a:path>
              <a:path w="5053330" h="1814829">
                <a:moveTo>
                  <a:pt x="28317" y="1773682"/>
                </a:moveTo>
                <a:lnTo>
                  <a:pt x="14224" y="1773682"/>
                </a:lnTo>
                <a:lnTo>
                  <a:pt x="24606" y="1777074"/>
                </a:lnTo>
                <a:lnTo>
                  <a:pt x="28317" y="1773682"/>
                </a:lnTo>
                <a:close/>
              </a:path>
              <a:path w="5053330" h="1814829">
                <a:moveTo>
                  <a:pt x="33818" y="1768653"/>
                </a:moveTo>
                <a:lnTo>
                  <a:pt x="28194" y="1769872"/>
                </a:lnTo>
                <a:lnTo>
                  <a:pt x="28903" y="1773146"/>
                </a:lnTo>
                <a:lnTo>
                  <a:pt x="33818" y="1768653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426965" y="7105396"/>
            <a:ext cx="25717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26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8187" y="1363726"/>
            <a:ext cx="9297924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6750" y="465137"/>
            <a:ext cx="2587625" cy="2714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70276" y="3373374"/>
            <a:ext cx="2887599" cy="311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70276" y="4116387"/>
            <a:ext cx="2957449" cy="3095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8187" y="2171636"/>
            <a:ext cx="8997950" cy="6334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r>
              <a:rPr dirty="0" spc="-10"/>
              <a:t>2</a:t>
            </a:r>
            <a:r>
              <a:rPr dirty="0" spc="-15"/>
              <a:t>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27325" y="1816036"/>
            <a:ext cx="1190625" cy="30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15176" y="1849374"/>
            <a:ext cx="1611249" cy="273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69987" y="3849687"/>
            <a:ext cx="1589024" cy="2682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68526" y="4283075"/>
            <a:ext cx="468312" cy="317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81350" y="4237037"/>
            <a:ext cx="365125" cy="2619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75551" y="4249674"/>
            <a:ext cx="447675" cy="3206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6750" y="4684649"/>
            <a:ext cx="3865626" cy="317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10000" y="5578475"/>
            <a:ext cx="2011426" cy="317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06826" y="5938837"/>
            <a:ext cx="3840099" cy="8334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89300" y="6792912"/>
            <a:ext cx="2320925" cy="2254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91226" y="5146675"/>
            <a:ext cx="1143000" cy="266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73037" y="169862"/>
          <a:ext cx="10344785" cy="7223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2550"/>
                <a:gridCol w="6624701"/>
                <a:gridCol w="2352675"/>
              </a:tblGrid>
              <a:tr h="5259387">
                <a:tc gridSpan="3">
                  <a:txBody>
                    <a:bodyPr/>
                    <a:lstStyle/>
                    <a:p>
                      <a:pPr marL="447040">
                        <a:lnSpc>
                          <a:spcPct val="100000"/>
                        </a:lnSpc>
                      </a:pPr>
                      <a:r>
                        <a:rPr dirty="0" sz="2950" b="1">
                          <a:latin typeface="Times New Roman"/>
                          <a:cs typeface="Times New Roman"/>
                        </a:rPr>
                        <a:t>Conditional</a:t>
                      </a:r>
                      <a:r>
                        <a:rPr dirty="0" sz="2950" spc="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950" b="1">
                          <a:latin typeface="Times New Roman"/>
                          <a:cs typeface="Times New Roman"/>
                        </a:rPr>
                        <a:t>Distribu</a:t>
                      </a:r>
                      <a:r>
                        <a:rPr dirty="0" sz="2950" spc="-10" b="1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2950" b="1">
                          <a:latin typeface="Times New Roman"/>
                          <a:cs typeface="Times New Roman"/>
                        </a:rPr>
                        <a:t>ion</a:t>
                      </a:r>
                      <a:r>
                        <a:rPr dirty="0" sz="2950" spc="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950" b="1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2950" spc="-1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950" b="1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2950" spc="-16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950" b="1">
                          <a:latin typeface="Times New Roman"/>
                          <a:cs typeface="Times New Roman"/>
                        </a:rPr>
                        <a:t>Arrival</a:t>
                      </a:r>
                      <a:r>
                        <a:rPr dirty="0" sz="2950" spc="-4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950" spc="-55" b="1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2950" b="1">
                          <a:latin typeface="Times New Roman"/>
                          <a:cs typeface="Times New Roman"/>
                        </a:rPr>
                        <a:t>imes</a:t>
                      </a: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447040">
                        <a:lnSpc>
                          <a:spcPct val="100000"/>
                        </a:lnSpc>
                      </a:pPr>
                      <a:r>
                        <a:rPr dirty="0" sz="2250" spc="-5" b="1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Theo</a:t>
                      </a:r>
                      <a:r>
                        <a:rPr dirty="0" sz="2250" spc="-25" b="1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r</a:t>
                      </a:r>
                      <a:r>
                        <a:rPr dirty="0" sz="2250" b="1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em</a:t>
                      </a:r>
                      <a:endParaRPr sz="2250">
                        <a:latin typeface="Microsoft JhengHei"/>
                        <a:cs typeface="Microsoft JhengHei"/>
                      </a:endParaRPr>
                    </a:p>
                    <a:p>
                      <a:pPr marL="1019175">
                        <a:lnSpc>
                          <a:spcPct val="100000"/>
                        </a:lnSpc>
                        <a:spcBef>
                          <a:spcPts val="1000"/>
                        </a:spcBef>
                        <a:tabLst>
                          <a:tab pos="3759200" algn="l"/>
                          <a:tab pos="8143875" algn="l"/>
                        </a:tabLst>
                      </a:pP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Gi</a:t>
                      </a:r>
                      <a:r>
                        <a:rPr dirty="0" sz="2250" spc="-1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v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e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n that	, the </a:t>
                      </a:r>
                      <a:r>
                        <a:rPr dirty="0" sz="2350" i="1">
                          <a:solidFill>
                            <a:srgbClr val="221F1F"/>
                          </a:solidFill>
                          <a:latin typeface="Lucida Sans"/>
                          <a:cs typeface="Lucida Sans"/>
                        </a:rPr>
                        <a:t>n</a:t>
                      </a:r>
                      <a:r>
                        <a:rPr dirty="0" sz="2350" spc="-180" i="1">
                          <a:solidFill>
                            <a:srgbClr val="221F1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arri</a:t>
                      </a:r>
                      <a:r>
                        <a:rPr dirty="0" sz="2250" spc="-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v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a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l times	ha</a:t>
                      </a:r>
                      <a:r>
                        <a:rPr dirty="0" sz="2250" spc="-2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v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e</a:t>
                      </a:r>
                      <a:endParaRPr sz="2250">
                        <a:latin typeface="Microsoft JhengHei"/>
                        <a:cs typeface="Microsoft JhengHei"/>
                      </a:endParaRPr>
                    </a:p>
                    <a:p>
                      <a:pPr marL="967740" marR="206375">
                        <a:lnSpc>
                          <a:spcPts val="3100"/>
                        </a:lnSpc>
                        <a:spcBef>
                          <a:spcPts val="85"/>
                        </a:spcBef>
                      </a:pP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the 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sam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e</a:t>
                      </a:r>
                      <a:r>
                        <a:rPr dirty="0" sz="2250" spc="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distribution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 a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s the</a:t>
                      </a:r>
                      <a:r>
                        <a:rPr dirty="0" sz="2250" spc="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250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o</a:t>
                      </a:r>
                      <a:r>
                        <a:rPr dirty="0" sz="2250" spc="-35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r</a:t>
                      </a:r>
                      <a:r>
                        <a:rPr dirty="0" sz="2250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der</a:t>
                      </a:r>
                      <a:r>
                        <a:rPr dirty="0" sz="2250" spc="-15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250" spc="-5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statisti</a:t>
                      </a:r>
                      <a:r>
                        <a:rPr dirty="0" sz="2250" spc="5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c</a:t>
                      </a:r>
                      <a:r>
                        <a:rPr dirty="0" sz="2250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s</a:t>
                      </a:r>
                      <a:r>
                        <a:rPr dirty="0" sz="2250" spc="25">
                          <a:solidFill>
                            <a:srgbClr val="FF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cor</a:t>
                      </a:r>
                      <a:r>
                        <a:rPr dirty="0" sz="2250" spc="-3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r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espondin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g</a:t>
                      </a:r>
                      <a:r>
                        <a:rPr dirty="0" sz="2250" spc="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250" spc="-2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t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o</a:t>
                      </a:r>
                      <a:r>
                        <a:rPr dirty="0" sz="2250" spc="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350" b="1" i="1">
                          <a:solidFill>
                            <a:srgbClr val="006FC0"/>
                          </a:solidFill>
                          <a:latin typeface="Lucida Sans"/>
                          <a:cs typeface="Lucida Sans"/>
                        </a:rPr>
                        <a:t>n</a:t>
                      </a:r>
                      <a:r>
                        <a:rPr dirty="0" sz="2350" spc="345" b="1" i="1">
                          <a:solidFill>
                            <a:srgbClr val="006FC0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dirty="0" sz="2250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i.i.</a:t>
                      </a:r>
                      <a:r>
                        <a:rPr dirty="0" sz="2250" spc="-5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d</a:t>
                      </a:r>
                      <a:r>
                        <a:rPr dirty="0" sz="2250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.</a:t>
                      </a:r>
                      <a:r>
                        <a:rPr dirty="0" sz="2250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 uniformly</a:t>
                      </a:r>
                      <a:r>
                        <a:rPr dirty="0" sz="2250" spc="-20" b="1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distribu</a:t>
                      </a:r>
                      <a:r>
                        <a:rPr dirty="0" sz="2250" spc="-2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t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e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d</a:t>
                      </a:r>
                      <a:r>
                        <a:rPr dirty="0" sz="2250" spc="1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rando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m </a:t>
                      </a:r>
                      <a:r>
                        <a:rPr dirty="0" sz="2250" spc="-4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v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ariable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s</a:t>
                      </a:r>
                      <a:r>
                        <a:rPr dirty="0" sz="2250" spc="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f</a:t>
                      </a:r>
                      <a:r>
                        <a:rPr dirty="0" sz="2250" spc="-3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r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om</a:t>
                      </a:r>
                      <a:r>
                        <a:rPr dirty="0" sz="2250" spc="-1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( 0</a:t>
                      </a:r>
                      <a:r>
                        <a:rPr dirty="0" sz="2350" i="1">
                          <a:solidFill>
                            <a:srgbClr val="221F1F"/>
                          </a:solidFill>
                          <a:latin typeface="Lucida Sans"/>
                          <a:cs typeface="Lucida Sans"/>
                        </a:rPr>
                        <a:t>,</a:t>
                      </a:r>
                      <a:r>
                        <a:rPr dirty="0" sz="2350" spc="-180" i="1">
                          <a:solidFill>
                            <a:srgbClr val="221F1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dirty="0" sz="2350" i="1">
                          <a:solidFill>
                            <a:srgbClr val="221F1F"/>
                          </a:solidFill>
                          <a:latin typeface="Lucida Sans"/>
                          <a:cs typeface="Lucida Sans"/>
                        </a:rPr>
                        <a:t>t</a:t>
                      </a:r>
                      <a:r>
                        <a:rPr dirty="0" sz="2350" spc="-180" i="1">
                          <a:solidFill>
                            <a:srgbClr val="221F1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).</a:t>
                      </a:r>
                      <a:endParaRPr sz="2250">
                        <a:latin typeface="Microsoft JhengHei"/>
                        <a:cs typeface="Microsoft JhengHe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3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447040">
                        <a:lnSpc>
                          <a:spcPct val="100000"/>
                        </a:lnSpc>
                      </a:pPr>
                      <a:r>
                        <a:rPr dirty="0" sz="225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O</a:t>
                      </a:r>
                      <a:r>
                        <a:rPr dirty="0" sz="2250" spc="-3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r</a:t>
                      </a:r>
                      <a:r>
                        <a:rPr dirty="0" sz="225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der</a:t>
                      </a:r>
                      <a:r>
                        <a:rPr dirty="0" sz="2250" spc="-10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250" spc="-8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S</a:t>
                      </a:r>
                      <a:r>
                        <a:rPr dirty="0" sz="2250" spc="-5" b="1">
                          <a:solidFill>
                            <a:srgbClr val="C00000"/>
                          </a:solidFill>
                          <a:latin typeface="Microsoft JhengHei"/>
                          <a:cs typeface="Microsoft JhengHei"/>
                        </a:rPr>
                        <a:t>tatistics:</a:t>
                      </a:r>
                      <a:endParaRPr sz="2250">
                        <a:latin typeface="Microsoft JhengHei"/>
                        <a:cs typeface="Microsoft JhengHei"/>
                      </a:endParaRPr>
                    </a:p>
                    <a:p>
                      <a:pPr marL="447040" marR="1075055">
                        <a:lnSpc>
                          <a:spcPct val="124000"/>
                        </a:lnSpc>
                        <a:spcBef>
                          <a:spcPts val="475"/>
                        </a:spcBef>
                        <a:tabLst>
                          <a:tab pos="2047875" algn="l"/>
                          <a:tab pos="2716530" algn="l"/>
                          <a:tab pos="3420745" algn="l"/>
                          <a:tab pos="3448050" algn="l"/>
                          <a:tab pos="7432040" algn="l"/>
                          <a:tab pos="7642225" algn="l"/>
                        </a:tabLst>
                      </a:pP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Le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t		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b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e</a:t>
                      </a:r>
                      <a:r>
                        <a:rPr dirty="0" sz="2250" spc="-1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350" i="1">
                          <a:solidFill>
                            <a:srgbClr val="221F1F"/>
                          </a:solidFill>
                          <a:latin typeface="Lucida Sans"/>
                          <a:cs typeface="Lucida Sans"/>
                        </a:rPr>
                        <a:t>n</a:t>
                      </a:r>
                      <a:r>
                        <a:rPr dirty="0" sz="2350" i="1">
                          <a:solidFill>
                            <a:srgbClr val="221F1F"/>
                          </a:solidFill>
                          <a:latin typeface="Lucida Sans"/>
                          <a:cs typeface="Lucida Sans"/>
                        </a:rPr>
                        <a:t>		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i.i.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d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. </a:t>
                      </a:r>
                      <a:r>
                        <a:rPr dirty="0" sz="2250" spc="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c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ontinuous</a:t>
                      </a:r>
                      <a:r>
                        <a:rPr dirty="0" sz="2250" spc="-1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R</a:t>
                      </a:r>
                      <a:r>
                        <a:rPr dirty="0" sz="2250" spc="-8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V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s h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avin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g</a:t>
                      </a:r>
                      <a:r>
                        <a:rPr dirty="0" sz="2250" spc="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common 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pd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f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350" i="1">
                          <a:solidFill>
                            <a:srgbClr val="221F1F"/>
                          </a:solidFill>
                          <a:latin typeface="Lucida Sans"/>
                          <a:cs typeface="Lucida Sans"/>
                        </a:rPr>
                        <a:t>f</a:t>
                      </a:r>
                      <a:r>
                        <a:rPr dirty="0" sz="2350" spc="-190" i="1">
                          <a:solidFill>
                            <a:srgbClr val="221F1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. Define	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a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s the	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smalles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t</a:t>
                      </a:r>
                      <a:r>
                        <a:rPr dirty="0" sz="2250" spc="2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250" spc="-4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v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alu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e 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amon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g</a:t>
                      </a:r>
                      <a:r>
                        <a:rPr dirty="0" sz="2250" spc="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a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ll	,	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i.e.,</a:t>
                      </a:r>
                      <a:endParaRPr sz="2250">
                        <a:latin typeface="Microsoft JhengHei"/>
                        <a:cs typeface="Microsoft JhengHei"/>
                      </a:endParaRPr>
                    </a:p>
                    <a:p>
                      <a:pPr marL="447040" marR="1407795" indent="4000500">
                        <a:lnSpc>
                          <a:spcPct val="120800"/>
                        </a:lnSpc>
                        <a:spcBef>
                          <a:spcPts val="95"/>
                        </a:spcBef>
                      </a:pP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then </a:t>
                      </a:r>
                      <a:r>
                        <a:rPr dirty="0" sz="2350" i="1">
                          <a:solidFill>
                            <a:srgbClr val="006FC0"/>
                          </a:solidFill>
                          <a:latin typeface="Lucida Sans"/>
                          <a:cs typeface="Lucida Sans"/>
                        </a:rPr>
                        <a:t>Y</a:t>
                      </a:r>
                      <a:r>
                        <a:rPr dirty="0" baseline="-20370" sz="2250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(1)</a:t>
                      </a:r>
                      <a:r>
                        <a:rPr dirty="0" sz="2250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, </a:t>
                      </a:r>
                      <a:r>
                        <a:rPr dirty="0" sz="2250" spc="5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…</a:t>
                      </a:r>
                      <a:r>
                        <a:rPr dirty="0" sz="2250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,</a:t>
                      </a:r>
                      <a:r>
                        <a:rPr dirty="0" sz="2350" i="1">
                          <a:solidFill>
                            <a:srgbClr val="006FC0"/>
                          </a:solidFill>
                          <a:latin typeface="Lucida Sans"/>
                          <a:cs typeface="Lucida Sans"/>
                        </a:rPr>
                        <a:t>Y</a:t>
                      </a:r>
                      <a:r>
                        <a:rPr dirty="0" baseline="-20370" sz="2250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(n)</a:t>
                      </a:r>
                      <a:r>
                        <a:rPr dirty="0" baseline="-20370" sz="2250" spc="262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250" spc="-5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a</a:t>
                      </a:r>
                      <a:r>
                        <a:rPr dirty="0" sz="2250" spc="-35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r</a:t>
                      </a:r>
                      <a:r>
                        <a:rPr dirty="0" sz="2250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e o</a:t>
                      </a:r>
                      <a:r>
                        <a:rPr dirty="0" sz="2250" spc="-35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r</a:t>
                      </a:r>
                      <a:r>
                        <a:rPr dirty="0" sz="2250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der</a:t>
                      </a:r>
                      <a:r>
                        <a:rPr dirty="0" sz="2250" spc="-15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250" spc="-5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statisti</a:t>
                      </a:r>
                      <a:r>
                        <a:rPr dirty="0" sz="2250" spc="5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c</a:t>
                      </a:r>
                      <a:r>
                        <a:rPr dirty="0" sz="2250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s</a:t>
                      </a:r>
                      <a:r>
                        <a:rPr dirty="0" sz="2250">
                          <a:solidFill>
                            <a:srgbClr val="006FC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cor</a:t>
                      </a:r>
                      <a:r>
                        <a:rPr dirty="0" sz="2250" spc="-3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r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espondin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g</a:t>
                      </a:r>
                      <a:r>
                        <a:rPr dirty="0" sz="2250" spc="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250" spc="-2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t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o 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rando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m </a:t>
                      </a:r>
                      <a:r>
                        <a:rPr dirty="0" sz="2250" spc="-4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v</a:t>
                      </a:r>
                      <a:r>
                        <a:rPr dirty="0" sz="2250" spc="-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ariables</a:t>
                      </a:r>
                      <a:endParaRPr sz="22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9525">
                      <a:solidFill>
                        <a:srgbClr val="7A9799"/>
                      </a:solidFill>
                      <a:prstDash val="solid"/>
                    </a:lnL>
                    <a:lnR w="9525">
                      <a:solidFill>
                        <a:srgbClr val="7A9799"/>
                      </a:solidFill>
                      <a:prstDash val="solid"/>
                    </a:lnR>
                    <a:lnT w="9525">
                      <a:solidFill>
                        <a:srgbClr val="7A9799"/>
                      </a:solidFill>
                      <a:prstDash val="solid"/>
                    </a:lnT>
                    <a:lnB w="11428">
                      <a:solidFill>
                        <a:srgbClr val="D1624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93374">
                <a:tc>
                  <a:txBody>
                    <a:bodyPr/>
                    <a:lstStyle/>
                    <a:p>
                      <a:pPr/>
                      <a:endParaRPr sz="22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L w="9525">
                      <a:solidFill>
                        <a:srgbClr val="7A9799"/>
                      </a:solidFill>
                      <a:prstDash val="solid"/>
                    </a:lnL>
                    <a:lnR w="11428">
                      <a:solidFill>
                        <a:srgbClr val="D1624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66115">
                        <a:lnSpc>
                          <a:spcPct val="100000"/>
                        </a:lnSpc>
                        <a:tabLst>
                          <a:tab pos="4449445" algn="l"/>
                        </a:tabLst>
                      </a:pPr>
                      <a:r>
                        <a:rPr dirty="0" sz="2250" b="1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Joint</a:t>
                      </a:r>
                      <a:r>
                        <a:rPr dirty="0" sz="2250" spc="-5" b="1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250" b="1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pdf</a:t>
                      </a:r>
                      <a:r>
                        <a:rPr dirty="0" sz="2250" spc="-10" b="1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dirty="0" sz="2250" spc="-4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o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f	is</a:t>
                      </a:r>
                      <a:endParaRPr sz="2250">
                        <a:latin typeface="Microsoft JhengHei"/>
                        <a:cs typeface="Microsoft JhengHe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2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1770380">
                        <a:lnSpc>
                          <a:spcPts val="1000"/>
                        </a:lnSpc>
                      </a:pPr>
                    </a:p>
                    <a:p>
                      <a:pPr marL="594360">
                        <a:lnSpc>
                          <a:spcPts val="1973"/>
                        </a:lnSpc>
                        <a:tabLst>
                          <a:tab pos="4108450" algn="l"/>
                        </a:tabLst>
                      </a:pP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whe</a:t>
                      </a:r>
                      <a:r>
                        <a:rPr dirty="0" sz="2250" spc="-35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r</a:t>
                      </a:r>
                      <a:r>
                        <a:rPr dirty="0" sz="2250">
                          <a:solidFill>
                            <a:srgbClr val="221F1F"/>
                          </a:solidFill>
                          <a:latin typeface="Microsoft JhengHei"/>
                          <a:cs typeface="Microsoft JhengHei"/>
                        </a:rPr>
                        <a:t>e	</a:t>
                      </a:r>
                      <a:r>
                        <a:rPr dirty="0" sz="1750" i="1">
                          <a:solidFill>
                            <a:srgbClr val="221F1F"/>
                          </a:solidFill>
                          <a:latin typeface="Lucida Sans"/>
                          <a:cs typeface="Lucida Sans"/>
                        </a:rPr>
                        <a:t>.</a:t>
                      </a:r>
                      <a:endParaRPr sz="1750">
                        <a:latin typeface="Lucida Sans"/>
                        <a:cs typeface="Lucida Sans"/>
                      </a:endParaRPr>
                    </a:p>
                  </a:txBody>
                  <a:tcPr marL="0" marR="0" marB="0" marT="0">
                    <a:lnL w="11428">
                      <a:solidFill>
                        <a:srgbClr val="D16248"/>
                      </a:solidFill>
                      <a:prstDash val="solid"/>
                    </a:lnL>
                    <a:lnR w="11428">
                      <a:solidFill>
                        <a:srgbClr val="D16248"/>
                      </a:solidFill>
                      <a:prstDash val="solid"/>
                    </a:lnR>
                    <a:lnT w="11428">
                      <a:solidFill>
                        <a:srgbClr val="D16248"/>
                      </a:solidFill>
                      <a:prstDash val="solid"/>
                    </a:lnT>
                    <a:lnB w="11428">
                      <a:solidFill>
                        <a:srgbClr val="D162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750">
                        <a:latin typeface="Lucida Sans"/>
                        <a:cs typeface="Lucida Sans"/>
                      </a:endParaRPr>
                    </a:p>
                  </a:txBody>
                  <a:tcPr marL="0" marR="0" marB="0" marT="0">
                    <a:lnL w="11428">
                      <a:solidFill>
                        <a:srgbClr val="D16248"/>
                      </a:solidFill>
                      <a:prstDash val="solid"/>
                    </a:lnL>
                    <a:lnR w="9525">
                      <a:solidFill>
                        <a:srgbClr val="7A9799"/>
                      </a:solidFill>
                      <a:prstDash val="solid"/>
                    </a:lnR>
                  </a:tcPr>
                </a:tc>
              </a:tr>
              <a:tr h="360838">
                <a:tc gridSpan="3">
                  <a:txBody>
                    <a:bodyPr/>
                    <a:lstStyle/>
                    <a:p>
                      <a:pPr algn="ctr" marR="278765">
                        <a:lnSpc>
                          <a:spcPct val="100000"/>
                        </a:lnSpc>
                      </a:pPr>
                      <a:r>
                        <a:rPr dirty="0" sz="1800" spc="-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7A9799"/>
                      </a:solidFill>
                      <a:prstDash val="solid"/>
                    </a:lnL>
                    <a:lnR w="9525">
                      <a:solidFill>
                        <a:srgbClr val="7A9799"/>
                      </a:solidFill>
                      <a:prstDash val="solid"/>
                    </a:lnR>
                    <a:lnT w="11428">
                      <a:solidFill>
                        <a:srgbClr val="D16248"/>
                      </a:solidFill>
                      <a:prstDash val="solid"/>
                    </a:lnT>
                    <a:lnB w="9525">
                      <a:solidFill>
                        <a:srgbClr val="7A9799"/>
                      </a:solidFill>
                      <a:prstDash val="solid"/>
                    </a:lnB>
                    <a:solidFill>
                      <a:srgbClr val="8BACA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>
                <a:solidFill>
                  <a:srgbClr val="000000"/>
                </a:solidFill>
              </a:rPr>
              <a:t>Conditional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Dist</a:t>
            </a:r>
            <a:r>
              <a:rPr dirty="0" sz="2950" spc="-10">
                <a:solidFill>
                  <a:srgbClr val="000000"/>
                </a:solidFill>
              </a:rPr>
              <a:t>r</a:t>
            </a:r>
            <a:r>
              <a:rPr dirty="0" sz="2950">
                <a:solidFill>
                  <a:srgbClr val="000000"/>
                </a:solidFill>
              </a:rPr>
              <a:t>ibution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of</a:t>
            </a:r>
            <a:r>
              <a:rPr dirty="0" sz="2950" spc="-1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the</a:t>
            </a:r>
            <a:r>
              <a:rPr dirty="0" sz="2950" spc="-160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Arrival</a:t>
            </a:r>
            <a:r>
              <a:rPr dirty="0" sz="2950" spc="-40">
                <a:solidFill>
                  <a:srgbClr val="000000"/>
                </a:solidFill>
              </a:rPr>
              <a:t> </a:t>
            </a:r>
            <a:r>
              <a:rPr dirty="0" sz="2950" spc="-55">
                <a:solidFill>
                  <a:srgbClr val="000000"/>
                </a:solidFill>
              </a:rPr>
              <a:t>T</a:t>
            </a:r>
            <a:r>
              <a:rPr dirty="0" sz="2950">
                <a:solidFill>
                  <a:srgbClr val="000000"/>
                </a:solidFill>
              </a:rPr>
              <a:t>imes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619251" y="1276177"/>
            <a:ext cx="836930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5" b="1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 spc="-30" b="1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 b="1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250" spc="-50" b="1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250" spc="-155" b="1">
                <a:solidFill>
                  <a:srgbClr val="221F1F"/>
                </a:solidFill>
                <a:latin typeface="Microsoft JhengHei"/>
                <a:cs typeface="Microsoft JhengHei"/>
              </a:rPr>
              <a:t>f</a:t>
            </a:r>
            <a:r>
              <a:rPr dirty="0" sz="2250" b="1">
                <a:solidFill>
                  <a:srgbClr val="221F1F"/>
                </a:solidFill>
                <a:latin typeface="Microsoft JhengHei"/>
                <a:cs typeface="Microsoft JhengHei"/>
              </a:rPr>
              <a:t>.</a:t>
            </a:r>
            <a:endParaRPr sz="225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6750" y="1762125"/>
            <a:ext cx="8091424" cy="679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49362" y="2554351"/>
            <a:ext cx="7123049" cy="4094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46700" y="2914650"/>
            <a:ext cx="1421130" cy="431800"/>
          </a:xfrm>
          <a:custGeom>
            <a:avLst/>
            <a:gdLst/>
            <a:ahLst/>
            <a:cxnLst/>
            <a:rect l="l" t="t" r="r" b="b"/>
            <a:pathLst>
              <a:path w="1421129" h="431800">
                <a:moveTo>
                  <a:pt x="0" y="215900"/>
                </a:moveTo>
                <a:lnTo>
                  <a:pt x="20643" y="164011"/>
                </a:lnTo>
                <a:lnTo>
                  <a:pt x="55820" y="131855"/>
                </a:lnTo>
                <a:lnTo>
                  <a:pt x="106424" y="102166"/>
                </a:lnTo>
                <a:lnTo>
                  <a:pt x="170993" y="75388"/>
                </a:lnTo>
                <a:lnTo>
                  <a:pt x="208057" y="63230"/>
                </a:lnTo>
                <a:lnTo>
                  <a:pt x="248065" y="51966"/>
                </a:lnTo>
                <a:lnTo>
                  <a:pt x="290834" y="41651"/>
                </a:lnTo>
                <a:lnTo>
                  <a:pt x="336180" y="32343"/>
                </a:lnTo>
                <a:lnTo>
                  <a:pt x="383921" y="24095"/>
                </a:lnTo>
                <a:lnTo>
                  <a:pt x="433875" y="16964"/>
                </a:lnTo>
                <a:lnTo>
                  <a:pt x="485859" y="11005"/>
                </a:lnTo>
                <a:lnTo>
                  <a:pt x="539690" y="6273"/>
                </a:lnTo>
                <a:lnTo>
                  <a:pt x="595185" y="2825"/>
                </a:lnTo>
                <a:lnTo>
                  <a:pt x="652162" y="715"/>
                </a:lnTo>
                <a:lnTo>
                  <a:pt x="710438" y="0"/>
                </a:lnTo>
                <a:lnTo>
                  <a:pt x="768696" y="715"/>
                </a:lnTo>
                <a:lnTo>
                  <a:pt x="825659" y="2825"/>
                </a:lnTo>
                <a:lnTo>
                  <a:pt x="881144" y="6273"/>
                </a:lnTo>
                <a:lnTo>
                  <a:pt x="934967" y="11005"/>
                </a:lnTo>
                <a:lnTo>
                  <a:pt x="986946" y="16964"/>
                </a:lnTo>
                <a:lnTo>
                  <a:pt x="1036898" y="24095"/>
                </a:lnTo>
                <a:lnTo>
                  <a:pt x="1084639" y="32343"/>
                </a:lnTo>
                <a:lnTo>
                  <a:pt x="1129987" y="41651"/>
                </a:lnTo>
                <a:lnTo>
                  <a:pt x="1172758" y="51966"/>
                </a:lnTo>
                <a:lnTo>
                  <a:pt x="1212770" y="63230"/>
                </a:lnTo>
                <a:lnTo>
                  <a:pt x="1249840" y="75388"/>
                </a:lnTo>
                <a:lnTo>
                  <a:pt x="1314421" y="102166"/>
                </a:lnTo>
                <a:lnTo>
                  <a:pt x="1365037" y="131855"/>
                </a:lnTo>
                <a:lnTo>
                  <a:pt x="1400225" y="164011"/>
                </a:lnTo>
                <a:lnTo>
                  <a:pt x="1418520" y="198190"/>
                </a:lnTo>
                <a:lnTo>
                  <a:pt x="1420876" y="215900"/>
                </a:lnTo>
                <a:lnTo>
                  <a:pt x="1418520" y="233609"/>
                </a:lnTo>
                <a:lnTo>
                  <a:pt x="1400225" y="267788"/>
                </a:lnTo>
                <a:lnTo>
                  <a:pt x="1365037" y="299944"/>
                </a:lnTo>
                <a:lnTo>
                  <a:pt x="1314421" y="329633"/>
                </a:lnTo>
                <a:lnTo>
                  <a:pt x="1249840" y="356411"/>
                </a:lnTo>
                <a:lnTo>
                  <a:pt x="1212770" y="368569"/>
                </a:lnTo>
                <a:lnTo>
                  <a:pt x="1172758" y="379833"/>
                </a:lnTo>
                <a:lnTo>
                  <a:pt x="1129987" y="390148"/>
                </a:lnTo>
                <a:lnTo>
                  <a:pt x="1084639" y="399456"/>
                </a:lnTo>
                <a:lnTo>
                  <a:pt x="1036898" y="407704"/>
                </a:lnTo>
                <a:lnTo>
                  <a:pt x="986946" y="414835"/>
                </a:lnTo>
                <a:lnTo>
                  <a:pt x="934967" y="420794"/>
                </a:lnTo>
                <a:lnTo>
                  <a:pt x="881144" y="425526"/>
                </a:lnTo>
                <a:lnTo>
                  <a:pt x="825659" y="428974"/>
                </a:lnTo>
                <a:lnTo>
                  <a:pt x="768696" y="431084"/>
                </a:lnTo>
                <a:lnTo>
                  <a:pt x="710438" y="431800"/>
                </a:lnTo>
                <a:lnTo>
                  <a:pt x="652162" y="431084"/>
                </a:lnTo>
                <a:lnTo>
                  <a:pt x="595185" y="428974"/>
                </a:lnTo>
                <a:lnTo>
                  <a:pt x="539690" y="425526"/>
                </a:lnTo>
                <a:lnTo>
                  <a:pt x="485859" y="420794"/>
                </a:lnTo>
                <a:lnTo>
                  <a:pt x="433875" y="414835"/>
                </a:lnTo>
                <a:lnTo>
                  <a:pt x="383921" y="407704"/>
                </a:lnTo>
                <a:lnTo>
                  <a:pt x="336180" y="399456"/>
                </a:lnTo>
                <a:lnTo>
                  <a:pt x="290834" y="390148"/>
                </a:lnTo>
                <a:lnTo>
                  <a:pt x="248065" y="379833"/>
                </a:lnTo>
                <a:lnTo>
                  <a:pt x="208057" y="368569"/>
                </a:lnTo>
                <a:lnTo>
                  <a:pt x="170993" y="356411"/>
                </a:lnTo>
                <a:lnTo>
                  <a:pt x="106424" y="329633"/>
                </a:lnTo>
                <a:lnTo>
                  <a:pt x="55820" y="299944"/>
                </a:lnTo>
                <a:lnTo>
                  <a:pt x="20643" y="267788"/>
                </a:lnTo>
                <a:lnTo>
                  <a:pt x="2354" y="233609"/>
                </a:lnTo>
                <a:lnTo>
                  <a:pt x="0" y="215900"/>
                </a:lnTo>
                <a:close/>
              </a:path>
            </a:pathLst>
          </a:custGeom>
          <a:ln w="11428">
            <a:solidFill>
              <a:srgbClr val="C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98775" y="3072130"/>
            <a:ext cx="4606290" cy="1084580"/>
          </a:xfrm>
          <a:custGeom>
            <a:avLst/>
            <a:gdLst/>
            <a:ahLst/>
            <a:cxnLst/>
            <a:rect l="l" t="t" r="r" b="b"/>
            <a:pathLst>
              <a:path w="4606290" h="1084579">
                <a:moveTo>
                  <a:pt x="3941826" y="0"/>
                </a:moveTo>
                <a:lnTo>
                  <a:pt x="3938270" y="12191"/>
                </a:lnTo>
                <a:lnTo>
                  <a:pt x="3987038" y="26288"/>
                </a:lnTo>
                <a:lnTo>
                  <a:pt x="3990594" y="14097"/>
                </a:lnTo>
                <a:lnTo>
                  <a:pt x="3941826" y="0"/>
                </a:lnTo>
                <a:close/>
              </a:path>
              <a:path w="4606290" h="1084579">
                <a:moveTo>
                  <a:pt x="4027170" y="24891"/>
                </a:moveTo>
                <a:lnTo>
                  <a:pt x="4023614" y="37084"/>
                </a:lnTo>
                <a:lnTo>
                  <a:pt x="4072381" y="51435"/>
                </a:lnTo>
                <a:lnTo>
                  <a:pt x="4075938" y="39243"/>
                </a:lnTo>
                <a:lnTo>
                  <a:pt x="4027170" y="24891"/>
                </a:lnTo>
                <a:close/>
              </a:path>
              <a:path w="4606290" h="1084579">
                <a:moveTo>
                  <a:pt x="4112514" y="50164"/>
                </a:moveTo>
                <a:lnTo>
                  <a:pt x="4108830" y="62357"/>
                </a:lnTo>
                <a:lnTo>
                  <a:pt x="4111498" y="63119"/>
                </a:lnTo>
                <a:lnTo>
                  <a:pt x="4157345" y="77343"/>
                </a:lnTo>
                <a:lnTo>
                  <a:pt x="4161028" y="65150"/>
                </a:lnTo>
                <a:lnTo>
                  <a:pt x="4115180" y="50926"/>
                </a:lnTo>
                <a:lnTo>
                  <a:pt x="4112514" y="50164"/>
                </a:lnTo>
                <a:close/>
              </a:path>
              <a:path w="4606290" h="1084579">
                <a:moveTo>
                  <a:pt x="4197477" y="76835"/>
                </a:moveTo>
                <a:lnTo>
                  <a:pt x="4193540" y="88900"/>
                </a:lnTo>
                <a:lnTo>
                  <a:pt x="4220972" y="97789"/>
                </a:lnTo>
                <a:lnTo>
                  <a:pt x="4241673" y="104901"/>
                </a:lnTo>
                <a:lnTo>
                  <a:pt x="4245736" y="92837"/>
                </a:lnTo>
                <a:lnTo>
                  <a:pt x="4224782" y="85725"/>
                </a:lnTo>
                <a:lnTo>
                  <a:pt x="4197477" y="76835"/>
                </a:lnTo>
                <a:close/>
              </a:path>
              <a:path w="4606290" h="1084579">
                <a:moveTo>
                  <a:pt x="4281805" y="105410"/>
                </a:moveTo>
                <a:lnTo>
                  <a:pt x="4277486" y="117348"/>
                </a:lnTo>
                <a:lnTo>
                  <a:pt x="4297426" y="124460"/>
                </a:lnTo>
                <a:lnTo>
                  <a:pt x="4321429" y="133603"/>
                </a:lnTo>
                <a:lnTo>
                  <a:pt x="4324984" y="135000"/>
                </a:lnTo>
                <a:lnTo>
                  <a:pt x="4329683" y="123189"/>
                </a:lnTo>
                <a:lnTo>
                  <a:pt x="4325874" y="121665"/>
                </a:lnTo>
                <a:lnTo>
                  <a:pt x="4301744" y="112522"/>
                </a:lnTo>
                <a:lnTo>
                  <a:pt x="4281805" y="105410"/>
                </a:lnTo>
                <a:close/>
              </a:path>
              <a:path w="4606290" h="1084579">
                <a:moveTo>
                  <a:pt x="4365117" y="137413"/>
                </a:moveTo>
                <a:lnTo>
                  <a:pt x="4360164" y="149098"/>
                </a:lnTo>
                <a:lnTo>
                  <a:pt x="4367276" y="152019"/>
                </a:lnTo>
                <a:lnTo>
                  <a:pt x="4388866" y="161289"/>
                </a:lnTo>
                <a:lnTo>
                  <a:pt x="4406392" y="169545"/>
                </a:lnTo>
                <a:lnTo>
                  <a:pt x="4411853" y="157987"/>
                </a:lnTo>
                <a:lnTo>
                  <a:pt x="4393819" y="149733"/>
                </a:lnTo>
                <a:lnTo>
                  <a:pt x="4372102" y="140335"/>
                </a:lnTo>
                <a:lnTo>
                  <a:pt x="4365117" y="137413"/>
                </a:lnTo>
                <a:close/>
              </a:path>
              <a:path w="4606290" h="1084579">
                <a:moveTo>
                  <a:pt x="4446143" y="175133"/>
                </a:moveTo>
                <a:lnTo>
                  <a:pt x="4440301" y="186309"/>
                </a:lnTo>
                <a:lnTo>
                  <a:pt x="4447667" y="190246"/>
                </a:lnTo>
                <a:lnTo>
                  <a:pt x="4465066" y="200025"/>
                </a:lnTo>
                <a:lnTo>
                  <a:pt x="4481449" y="209931"/>
                </a:lnTo>
                <a:lnTo>
                  <a:pt x="4483608" y="211454"/>
                </a:lnTo>
                <a:lnTo>
                  <a:pt x="4490720" y="200913"/>
                </a:lnTo>
                <a:lnTo>
                  <a:pt x="4488053" y="199136"/>
                </a:lnTo>
                <a:lnTo>
                  <a:pt x="4471289" y="188975"/>
                </a:lnTo>
                <a:lnTo>
                  <a:pt x="4453508" y="178943"/>
                </a:lnTo>
                <a:lnTo>
                  <a:pt x="4446143" y="175133"/>
                </a:lnTo>
                <a:close/>
              </a:path>
              <a:path w="4606290" h="1084579">
                <a:moveTo>
                  <a:pt x="4521961" y="223647"/>
                </a:moveTo>
                <a:lnTo>
                  <a:pt x="4513833" y="233425"/>
                </a:lnTo>
                <a:lnTo>
                  <a:pt x="4522597" y="240664"/>
                </a:lnTo>
                <a:lnTo>
                  <a:pt x="4533519" y="251206"/>
                </a:lnTo>
                <a:lnTo>
                  <a:pt x="4543044" y="261747"/>
                </a:lnTo>
                <a:lnTo>
                  <a:pt x="4548251" y="268604"/>
                </a:lnTo>
                <a:lnTo>
                  <a:pt x="4558410" y="261112"/>
                </a:lnTo>
                <a:lnTo>
                  <a:pt x="4552442" y="253111"/>
                </a:lnTo>
                <a:lnTo>
                  <a:pt x="4542282" y="241935"/>
                </a:lnTo>
                <a:lnTo>
                  <a:pt x="4530725" y="230886"/>
                </a:lnTo>
                <a:lnTo>
                  <a:pt x="4521961" y="223647"/>
                </a:lnTo>
                <a:close/>
              </a:path>
              <a:path w="4606290" h="1084579">
                <a:moveTo>
                  <a:pt x="4576445" y="296799"/>
                </a:moveTo>
                <a:lnTo>
                  <a:pt x="4564253" y="300482"/>
                </a:lnTo>
                <a:lnTo>
                  <a:pt x="4565650" y="304926"/>
                </a:lnTo>
                <a:lnTo>
                  <a:pt x="4567301" y="316102"/>
                </a:lnTo>
                <a:lnTo>
                  <a:pt x="4568698" y="328168"/>
                </a:lnTo>
                <a:lnTo>
                  <a:pt x="4570983" y="341375"/>
                </a:lnTo>
                <a:lnTo>
                  <a:pt x="4572889" y="350012"/>
                </a:lnTo>
                <a:lnTo>
                  <a:pt x="4585334" y="347345"/>
                </a:lnTo>
                <a:lnTo>
                  <a:pt x="4583557" y="339216"/>
                </a:lnTo>
                <a:lnTo>
                  <a:pt x="4581271" y="326644"/>
                </a:lnTo>
                <a:lnTo>
                  <a:pt x="4579874" y="314198"/>
                </a:lnTo>
                <a:lnTo>
                  <a:pt x="4577715" y="301371"/>
                </a:lnTo>
                <a:lnTo>
                  <a:pt x="4576445" y="296799"/>
                </a:lnTo>
                <a:close/>
              </a:path>
              <a:path w="4606290" h="1084579">
                <a:moveTo>
                  <a:pt x="4594098" y="384175"/>
                </a:moveTo>
                <a:lnTo>
                  <a:pt x="4581779" y="387223"/>
                </a:lnTo>
                <a:lnTo>
                  <a:pt x="4584065" y="397001"/>
                </a:lnTo>
                <a:lnTo>
                  <a:pt x="4587240" y="411479"/>
                </a:lnTo>
                <a:lnTo>
                  <a:pt x="4589907" y="426212"/>
                </a:lnTo>
                <a:lnTo>
                  <a:pt x="4591304" y="436372"/>
                </a:lnTo>
                <a:lnTo>
                  <a:pt x="4603877" y="434721"/>
                </a:lnTo>
                <a:lnTo>
                  <a:pt x="4602353" y="423925"/>
                </a:lnTo>
                <a:lnTo>
                  <a:pt x="4599558" y="408813"/>
                </a:lnTo>
                <a:lnTo>
                  <a:pt x="4596383" y="393953"/>
                </a:lnTo>
                <a:lnTo>
                  <a:pt x="4594098" y="384175"/>
                </a:lnTo>
                <a:close/>
              </a:path>
              <a:path w="4606290" h="1084579">
                <a:moveTo>
                  <a:pt x="4593335" y="473201"/>
                </a:moveTo>
                <a:lnTo>
                  <a:pt x="4592447" y="486410"/>
                </a:lnTo>
                <a:lnTo>
                  <a:pt x="4590033" y="501523"/>
                </a:lnTo>
                <a:lnTo>
                  <a:pt x="4586097" y="516889"/>
                </a:lnTo>
                <a:lnTo>
                  <a:pt x="4584446" y="521081"/>
                </a:lnTo>
                <a:lnTo>
                  <a:pt x="4596383" y="525526"/>
                </a:lnTo>
                <a:lnTo>
                  <a:pt x="4598416" y="519938"/>
                </a:lnTo>
                <a:lnTo>
                  <a:pt x="4602607" y="503554"/>
                </a:lnTo>
                <a:lnTo>
                  <a:pt x="4605147" y="487172"/>
                </a:lnTo>
                <a:lnTo>
                  <a:pt x="4605908" y="473963"/>
                </a:lnTo>
                <a:lnTo>
                  <a:pt x="4593335" y="473201"/>
                </a:lnTo>
                <a:close/>
              </a:path>
              <a:path w="4606290" h="1084579">
                <a:moveTo>
                  <a:pt x="4568444" y="554101"/>
                </a:moveTo>
                <a:lnTo>
                  <a:pt x="4543298" y="585470"/>
                </a:lnTo>
                <a:lnTo>
                  <a:pt x="4536821" y="591693"/>
                </a:lnTo>
                <a:lnTo>
                  <a:pt x="4545710" y="600837"/>
                </a:lnTo>
                <a:lnTo>
                  <a:pt x="4573270" y="569595"/>
                </a:lnTo>
                <a:lnTo>
                  <a:pt x="4578858" y="561466"/>
                </a:lnTo>
                <a:lnTo>
                  <a:pt x="4579366" y="560832"/>
                </a:lnTo>
                <a:lnTo>
                  <a:pt x="4568444" y="554101"/>
                </a:lnTo>
                <a:close/>
              </a:path>
              <a:path w="4606290" h="1084579">
                <a:moveTo>
                  <a:pt x="4508119" y="615441"/>
                </a:moveTo>
                <a:lnTo>
                  <a:pt x="4472305" y="638556"/>
                </a:lnTo>
                <a:lnTo>
                  <a:pt x="4465955" y="641985"/>
                </a:lnTo>
                <a:lnTo>
                  <a:pt x="4472051" y="653161"/>
                </a:lnTo>
                <a:lnTo>
                  <a:pt x="4515104" y="626110"/>
                </a:lnTo>
                <a:lnTo>
                  <a:pt x="4515739" y="625601"/>
                </a:lnTo>
                <a:lnTo>
                  <a:pt x="4508119" y="615441"/>
                </a:lnTo>
                <a:close/>
              </a:path>
              <a:path w="4606290" h="1084579">
                <a:moveTo>
                  <a:pt x="4432300" y="659257"/>
                </a:moveTo>
                <a:lnTo>
                  <a:pt x="4412996" y="668020"/>
                </a:lnTo>
                <a:lnTo>
                  <a:pt x="4395724" y="675132"/>
                </a:lnTo>
                <a:lnTo>
                  <a:pt x="4386072" y="678941"/>
                </a:lnTo>
                <a:lnTo>
                  <a:pt x="4390644" y="690752"/>
                </a:lnTo>
                <a:lnTo>
                  <a:pt x="4400677" y="686815"/>
                </a:lnTo>
                <a:lnTo>
                  <a:pt x="4418203" y="679576"/>
                </a:lnTo>
                <a:lnTo>
                  <a:pt x="4434713" y="672211"/>
                </a:lnTo>
                <a:lnTo>
                  <a:pt x="4437888" y="670687"/>
                </a:lnTo>
                <a:lnTo>
                  <a:pt x="4432300" y="659257"/>
                </a:lnTo>
                <a:close/>
              </a:path>
              <a:path w="4606290" h="1084579">
                <a:moveTo>
                  <a:pt x="4350511" y="692023"/>
                </a:moveTo>
                <a:lnTo>
                  <a:pt x="4337939" y="696468"/>
                </a:lnTo>
                <a:lnTo>
                  <a:pt x="4316603" y="703326"/>
                </a:lnTo>
                <a:lnTo>
                  <a:pt x="4302506" y="707644"/>
                </a:lnTo>
                <a:lnTo>
                  <a:pt x="4306189" y="719709"/>
                </a:lnTo>
                <a:lnTo>
                  <a:pt x="4320413" y="715390"/>
                </a:lnTo>
                <a:lnTo>
                  <a:pt x="4342130" y="708406"/>
                </a:lnTo>
                <a:lnTo>
                  <a:pt x="4354703" y="704088"/>
                </a:lnTo>
                <a:lnTo>
                  <a:pt x="4350511" y="692023"/>
                </a:lnTo>
                <a:close/>
              </a:path>
              <a:path w="4606290" h="1084579">
                <a:moveTo>
                  <a:pt x="4266057" y="718058"/>
                </a:moveTo>
                <a:lnTo>
                  <a:pt x="4245483" y="723519"/>
                </a:lnTo>
                <a:lnTo>
                  <a:pt x="4219575" y="730123"/>
                </a:lnTo>
                <a:lnTo>
                  <a:pt x="4217034" y="730631"/>
                </a:lnTo>
                <a:lnTo>
                  <a:pt x="4219956" y="743076"/>
                </a:lnTo>
                <a:lnTo>
                  <a:pt x="4222750" y="742441"/>
                </a:lnTo>
                <a:lnTo>
                  <a:pt x="4248784" y="735838"/>
                </a:lnTo>
                <a:lnTo>
                  <a:pt x="4269358" y="730376"/>
                </a:lnTo>
                <a:lnTo>
                  <a:pt x="4266057" y="718058"/>
                </a:lnTo>
                <a:close/>
              </a:path>
              <a:path w="4606290" h="1084579">
                <a:moveTo>
                  <a:pt x="4179951" y="739266"/>
                </a:moveTo>
                <a:lnTo>
                  <a:pt x="4163949" y="742823"/>
                </a:lnTo>
                <a:lnTo>
                  <a:pt x="4134230" y="749046"/>
                </a:lnTo>
                <a:lnTo>
                  <a:pt x="4130421" y="749681"/>
                </a:lnTo>
                <a:lnTo>
                  <a:pt x="4132833" y="762253"/>
                </a:lnTo>
                <a:lnTo>
                  <a:pt x="4136771" y="761364"/>
                </a:lnTo>
                <a:lnTo>
                  <a:pt x="4166743" y="755269"/>
                </a:lnTo>
                <a:lnTo>
                  <a:pt x="4182745" y="751586"/>
                </a:lnTo>
                <a:lnTo>
                  <a:pt x="4179951" y="739266"/>
                </a:lnTo>
                <a:close/>
              </a:path>
              <a:path w="4606290" h="1084579">
                <a:moveTo>
                  <a:pt x="4093082" y="756920"/>
                </a:moveTo>
                <a:lnTo>
                  <a:pt x="4070984" y="760984"/>
                </a:lnTo>
                <a:lnTo>
                  <a:pt x="4043172" y="765810"/>
                </a:lnTo>
                <a:lnTo>
                  <a:pt x="4045330" y="778383"/>
                </a:lnTo>
                <a:lnTo>
                  <a:pt x="4095369" y="769365"/>
                </a:lnTo>
                <a:lnTo>
                  <a:pt x="4093082" y="756920"/>
                </a:lnTo>
                <a:close/>
              </a:path>
              <a:path w="4606290" h="1084579">
                <a:moveTo>
                  <a:pt x="4005579" y="771906"/>
                </a:moveTo>
                <a:lnTo>
                  <a:pt x="3955415" y="779652"/>
                </a:lnTo>
                <a:lnTo>
                  <a:pt x="3957320" y="792099"/>
                </a:lnTo>
                <a:lnTo>
                  <a:pt x="4007611" y="784478"/>
                </a:lnTo>
                <a:lnTo>
                  <a:pt x="4005579" y="771906"/>
                </a:lnTo>
                <a:close/>
              </a:path>
              <a:path w="4606290" h="1084579">
                <a:moveTo>
                  <a:pt x="3917823" y="785113"/>
                </a:moveTo>
                <a:lnTo>
                  <a:pt x="3867530" y="791972"/>
                </a:lnTo>
                <a:lnTo>
                  <a:pt x="3869308" y="804545"/>
                </a:lnTo>
                <a:lnTo>
                  <a:pt x="3919601" y="797687"/>
                </a:lnTo>
                <a:lnTo>
                  <a:pt x="3917823" y="785113"/>
                </a:lnTo>
                <a:close/>
              </a:path>
              <a:path w="4606290" h="1084579">
                <a:moveTo>
                  <a:pt x="3829811" y="796925"/>
                </a:moveTo>
                <a:lnTo>
                  <a:pt x="3779393" y="803401"/>
                </a:lnTo>
                <a:lnTo>
                  <a:pt x="3781044" y="815975"/>
                </a:lnTo>
                <a:lnTo>
                  <a:pt x="3831463" y="809625"/>
                </a:lnTo>
                <a:lnTo>
                  <a:pt x="3829811" y="796925"/>
                </a:lnTo>
                <a:close/>
              </a:path>
              <a:path w="4606290" h="1084579">
                <a:moveTo>
                  <a:pt x="3741674" y="807847"/>
                </a:moveTo>
                <a:lnTo>
                  <a:pt x="3691254" y="813815"/>
                </a:lnTo>
                <a:lnTo>
                  <a:pt x="3692652" y="826388"/>
                </a:lnTo>
                <a:lnTo>
                  <a:pt x="3743071" y="820547"/>
                </a:lnTo>
                <a:lnTo>
                  <a:pt x="3741674" y="807847"/>
                </a:lnTo>
                <a:close/>
              </a:path>
              <a:path w="4606290" h="1084579">
                <a:moveTo>
                  <a:pt x="3653408" y="818007"/>
                </a:moveTo>
                <a:lnTo>
                  <a:pt x="3602863" y="823468"/>
                </a:lnTo>
                <a:lnTo>
                  <a:pt x="3604259" y="836040"/>
                </a:lnTo>
                <a:lnTo>
                  <a:pt x="3654805" y="830579"/>
                </a:lnTo>
                <a:lnTo>
                  <a:pt x="3653408" y="818007"/>
                </a:lnTo>
                <a:close/>
              </a:path>
              <a:path w="4606290" h="1084579">
                <a:moveTo>
                  <a:pt x="3565016" y="827404"/>
                </a:moveTo>
                <a:lnTo>
                  <a:pt x="3514471" y="832485"/>
                </a:lnTo>
                <a:lnTo>
                  <a:pt x="3515741" y="845058"/>
                </a:lnTo>
                <a:lnTo>
                  <a:pt x="3566287" y="839977"/>
                </a:lnTo>
                <a:lnTo>
                  <a:pt x="3565016" y="827404"/>
                </a:lnTo>
                <a:close/>
              </a:path>
              <a:path w="4606290" h="1084579">
                <a:moveTo>
                  <a:pt x="3476625" y="836168"/>
                </a:moveTo>
                <a:lnTo>
                  <a:pt x="3426079" y="840994"/>
                </a:lnTo>
                <a:lnTo>
                  <a:pt x="3427222" y="853566"/>
                </a:lnTo>
                <a:lnTo>
                  <a:pt x="3477767" y="848868"/>
                </a:lnTo>
                <a:lnTo>
                  <a:pt x="3476625" y="836168"/>
                </a:lnTo>
                <a:close/>
              </a:path>
              <a:path w="4606290" h="1084579">
                <a:moveTo>
                  <a:pt x="3388105" y="844550"/>
                </a:moveTo>
                <a:lnTo>
                  <a:pt x="3337560" y="848995"/>
                </a:lnTo>
                <a:lnTo>
                  <a:pt x="3338703" y="861695"/>
                </a:lnTo>
                <a:lnTo>
                  <a:pt x="3389249" y="857123"/>
                </a:lnTo>
                <a:lnTo>
                  <a:pt x="3388105" y="844550"/>
                </a:lnTo>
                <a:close/>
              </a:path>
              <a:path w="4606290" h="1084579">
                <a:moveTo>
                  <a:pt x="3299587" y="852424"/>
                </a:moveTo>
                <a:lnTo>
                  <a:pt x="3249041" y="856741"/>
                </a:lnTo>
                <a:lnTo>
                  <a:pt x="3250057" y="869314"/>
                </a:lnTo>
                <a:lnTo>
                  <a:pt x="3300729" y="865124"/>
                </a:lnTo>
                <a:lnTo>
                  <a:pt x="3299587" y="852424"/>
                </a:lnTo>
                <a:close/>
              </a:path>
              <a:path w="4606290" h="1084579">
                <a:moveTo>
                  <a:pt x="3211067" y="859789"/>
                </a:moveTo>
                <a:lnTo>
                  <a:pt x="3160395" y="863981"/>
                </a:lnTo>
                <a:lnTo>
                  <a:pt x="3161411" y="876681"/>
                </a:lnTo>
                <a:lnTo>
                  <a:pt x="3212084" y="872489"/>
                </a:lnTo>
                <a:lnTo>
                  <a:pt x="3211067" y="859789"/>
                </a:lnTo>
                <a:close/>
              </a:path>
              <a:path w="4606290" h="1084579">
                <a:moveTo>
                  <a:pt x="3122422" y="866901"/>
                </a:moveTo>
                <a:lnTo>
                  <a:pt x="3071749" y="870965"/>
                </a:lnTo>
                <a:lnTo>
                  <a:pt x="3072765" y="883665"/>
                </a:lnTo>
                <a:lnTo>
                  <a:pt x="3123438" y="879601"/>
                </a:lnTo>
                <a:lnTo>
                  <a:pt x="3122422" y="866901"/>
                </a:lnTo>
                <a:close/>
              </a:path>
              <a:path w="4606290" h="1084579">
                <a:moveTo>
                  <a:pt x="3033903" y="873887"/>
                </a:moveTo>
                <a:lnTo>
                  <a:pt x="2983229" y="877697"/>
                </a:lnTo>
                <a:lnTo>
                  <a:pt x="2984119" y="890270"/>
                </a:lnTo>
                <a:lnTo>
                  <a:pt x="3034791" y="886460"/>
                </a:lnTo>
                <a:lnTo>
                  <a:pt x="3033903" y="873887"/>
                </a:lnTo>
                <a:close/>
              </a:path>
              <a:path w="4606290" h="1084579">
                <a:moveTo>
                  <a:pt x="2945257" y="880490"/>
                </a:moveTo>
                <a:lnTo>
                  <a:pt x="2894584" y="884047"/>
                </a:lnTo>
                <a:lnTo>
                  <a:pt x="2895473" y="896747"/>
                </a:lnTo>
                <a:lnTo>
                  <a:pt x="2946146" y="893190"/>
                </a:lnTo>
                <a:lnTo>
                  <a:pt x="2945257" y="880490"/>
                </a:lnTo>
                <a:close/>
              </a:path>
              <a:path w="4606290" h="1084579">
                <a:moveTo>
                  <a:pt x="2856484" y="886713"/>
                </a:moveTo>
                <a:lnTo>
                  <a:pt x="2805938" y="890270"/>
                </a:lnTo>
                <a:lnTo>
                  <a:pt x="2806700" y="902843"/>
                </a:lnTo>
                <a:lnTo>
                  <a:pt x="2857373" y="899413"/>
                </a:lnTo>
                <a:lnTo>
                  <a:pt x="2856484" y="886713"/>
                </a:lnTo>
                <a:close/>
              </a:path>
              <a:path w="4606290" h="1084579">
                <a:moveTo>
                  <a:pt x="2767838" y="892810"/>
                </a:moveTo>
                <a:lnTo>
                  <a:pt x="2717165" y="896238"/>
                </a:lnTo>
                <a:lnTo>
                  <a:pt x="2718054" y="908812"/>
                </a:lnTo>
                <a:lnTo>
                  <a:pt x="2768727" y="905510"/>
                </a:lnTo>
                <a:lnTo>
                  <a:pt x="2767838" y="892810"/>
                </a:lnTo>
                <a:close/>
              </a:path>
              <a:path w="4606290" h="1084579">
                <a:moveTo>
                  <a:pt x="2679191" y="898651"/>
                </a:moveTo>
                <a:lnTo>
                  <a:pt x="2628519" y="901953"/>
                </a:lnTo>
                <a:lnTo>
                  <a:pt x="2629280" y="914653"/>
                </a:lnTo>
                <a:lnTo>
                  <a:pt x="2679954" y="911351"/>
                </a:lnTo>
                <a:lnTo>
                  <a:pt x="2679191" y="898651"/>
                </a:lnTo>
                <a:close/>
              </a:path>
              <a:path w="4606290" h="1084579">
                <a:moveTo>
                  <a:pt x="2590419" y="904366"/>
                </a:moveTo>
                <a:lnTo>
                  <a:pt x="2581655" y="905001"/>
                </a:lnTo>
                <a:lnTo>
                  <a:pt x="2539746" y="907541"/>
                </a:lnTo>
                <a:lnTo>
                  <a:pt x="2540508" y="920241"/>
                </a:lnTo>
                <a:lnTo>
                  <a:pt x="2582417" y="917701"/>
                </a:lnTo>
                <a:lnTo>
                  <a:pt x="2591308" y="917066"/>
                </a:lnTo>
                <a:lnTo>
                  <a:pt x="2590419" y="904366"/>
                </a:lnTo>
                <a:close/>
              </a:path>
              <a:path w="4606290" h="1084579">
                <a:moveTo>
                  <a:pt x="2501773" y="909954"/>
                </a:moveTo>
                <a:lnTo>
                  <a:pt x="2453766" y="912876"/>
                </a:lnTo>
                <a:lnTo>
                  <a:pt x="2451100" y="913002"/>
                </a:lnTo>
                <a:lnTo>
                  <a:pt x="2451862" y="925702"/>
                </a:lnTo>
                <a:lnTo>
                  <a:pt x="2454529" y="925576"/>
                </a:lnTo>
                <a:lnTo>
                  <a:pt x="2502535" y="922654"/>
                </a:lnTo>
                <a:lnTo>
                  <a:pt x="2501773" y="909954"/>
                </a:lnTo>
                <a:close/>
              </a:path>
              <a:path w="4606290" h="1084579">
                <a:moveTo>
                  <a:pt x="2413000" y="915288"/>
                </a:moveTo>
                <a:lnTo>
                  <a:pt x="2362327" y="918337"/>
                </a:lnTo>
                <a:lnTo>
                  <a:pt x="2363089" y="930910"/>
                </a:lnTo>
                <a:lnTo>
                  <a:pt x="2413762" y="927988"/>
                </a:lnTo>
                <a:lnTo>
                  <a:pt x="2413000" y="915288"/>
                </a:lnTo>
                <a:close/>
              </a:path>
              <a:path w="4606290" h="1084579">
                <a:moveTo>
                  <a:pt x="2324227" y="920496"/>
                </a:moveTo>
                <a:lnTo>
                  <a:pt x="2323338" y="920623"/>
                </a:lnTo>
                <a:lnTo>
                  <a:pt x="2273554" y="923416"/>
                </a:lnTo>
                <a:lnTo>
                  <a:pt x="2274316" y="936116"/>
                </a:lnTo>
                <a:lnTo>
                  <a:pt x="2324100" y="933323"/>
                </a:lnTo>
                <a:lnTo>
                  <a:pt x="2324989" y="933196"/>
                </a:lnTo>
                <a:lnTo>
                  <a:pt x="2324227" y="920496"/>
                </a:lnTo>
                <a:close/>
              </a:path>
              <a:path w="4606290" h="1084579">
                <a:moveTo>
                  <a:pt x="2235580" y="925576"/>
                </a:moveTo>
                <a:lnTo>
                  <a:pt x="2184780" y="928370"/>
                </a:lnTo>
                <a:lnTo>
                  <a:pt x="2185542" y="941070"/>
                </a:lnTo>
                <a:lnTo>
                  <a:pt x="2236216" y="938276"/>
                </a:lnTo>
                <a:lnTo>
                  <a:pt x="2235580" y="925576"/>
                </a:lnTo>
                <a:close/>
              </a:path>
              <a:path w="4606290" h="1084579">
                <a:moveTo>
                  <a:pt x="2146808" y="930528"/>
                </a:moveTo>
                <a:lnTo>
                  <a:pt x="2096008" y="933323"/>
                </a:lnTo>
                <a:lnTo>
                  <a:pt x="2096770" y="946023"/>
                </a:lnTo>
                <a:lnTo>
                  <a:pt x="2147442" y="943228"/>
                </a:lnTo>
                <a:lnTo>
                  <a:pt x="2146808" y="930528"/>
                </a:lnTo>
                <a:close/>
              </a:path>
              <a:path w="4606290" h="1084579">
                <a:moveTo>
                  <a:pt x="2058035" y="935354"/>
                </a:moveTo>
                <a:lnTo>
                  <a:pt x="2054860" y="935609"/>
                </a:lnTo>
                <a:lnTo>
                  <a:pt x="2007362" y="938149"/>
                </a:lnTo>
                <a:lnTo>
                  <a:pt x="2007997" y="950722"/>
                </a:lnTo>
                <a:lnTo>
                  <a:pt x="2055495" y="948182"/>
                </a:lnTo>
                <a:lnTo>
                  <a:pt x="2058670" y="948054"/>
                </a:lnTo>
                <a:lnTo>
                  <a:pt x="2058035" y="935354"/>
                </a:lnTo>
                <a:close/>
              </a:path>
              <a:path w="4606290" h="1084579">
                <a:moveTo>
                  <a:pt x="1969262" y="940053"/>
                </a:moveTo>
                <a:lnTo>
                  <a:pt x="1918589" y="942848"/>
                </a:lnTo>
                <a:lnTo>
                  <a:pt x="1919224" y="955548"/>
                </a:lnTo>
                <a:lnTo>
                  <a:pt x="1969897" y="952753"/>
                </a:lnTo>
                <a:lnTo>
                  <a:pt x="1969262" y="940053"/>
                </a:lnTo>
                <a:close/>
              </a:path>
              <a:path w="4606290" h="1084579">
                <a:moveTo>
                  <a:pt x="1880489" y="944752"/>
                </a:moveTo>
                <a:lnTo>
                  <a:pt x="1829815" y="947420"/>
                </a:lnTo>
                <a:lnTo>
                  <a:pt x="1830451" y="959993"/>
                </a:lnTo>
                <a:lnTo>
                  <a:pt x="1881124" y="957452"/>
                </a:lnTo>
                <a:lnTo>
                  <a:pt x="1880489" y="944752"/>
                </a:lnTo>
                <a:close/>
              </a:path>
              <a:path w="4606290" h="1084579">
                <a:moveTo>
                  <a:pt x="1791715" y="949325"/>
                </a:moveTo>
                <a:lnTo>
                  <a:pt x="1741042" y="951864"/>
                </a:lnTo>
                <a:lnTo>
                  <a:pt x="1741677" y="964564"/>
                </a:lnTo>
                <a:lnTo>
                  <a:pt x="1792351" y="962025"/>
                </a:lnTo>
                <a:lnTo>
                  <a:pt x="1791715" y="949325"/>
                </a:lnTo>
                <a:close/>
              </a:path>
              <a:path w="4606290" h="1084579">
                <a:moveTo>
                  <a:pt x="1702942" y="953770"/>
                </a:moveTo>
                <a:lnTo>
                  <a:pt x="1652142" y="956310"/>
                </a:lnTo>
                <a:lnTo>
                  <a:pt x="1652777" y="969010"/>
                </a:lnTo>
                <a:lnTo>
                  <a:pt x="1703577" y="966470"/>
                </a:lnTo>
                <a:lnTo>
                  <a:pt x="1702942" y="953770"/>
                </a:lnTo>
                <a:close/>
              </a:path>
              <a:path w="4606290" h="1084579">
                <a:moveTo>
                  <a:pt x="1614170" y="958214"/>
                </a:moveTo>
                <a:lnTo>
                  <a:pt x="1563370" y="960627"/>
                </a:lnTo>
                <a:lnTo>
                  <a:pt x="1564004" y="973327"/>
                </a:lnTo>
                <a:lnTo>
                  <a:pt x="1614804" y="970788"/>
                </a:lnTo>
                <a:lnTo>
                  <a:pt x="1614170" y="958214"/>
                </a:lnTo>
                <a:close/>
              </a:path>
              <a:path w="4606290" h="1084579">
                <a:moveTo>
                  <a:pt x="1525397" y="962533"/>
                </a:moveTo>
                <a:lnTo>
                  <a:pt x="1474597" y="964946"/>
                </a:lnTo>
                <a:lnTo>
                  <a:pt x="1475232" y="977646"/>
                </a:lnTo>
                <a:lnTo>
                  <a:pt x="1526032" y="975233"/>
                </a:lnTo>
                <a:lnTo>
                  <a:pt x="1525397" y="962533"/>
                </a:lnTo>
                <a:close/>
              </a:path>
              <a:path w="4606290" h="1084579">
                <a:moveTo>
                  <a:pt x="1436624" y="966851"/>
                </a:moveTo>
                <a:lnTo>
                  <a:pt x="1385824" y="969137"/>
                </a:lnTo>
                <a:lnTo>
                  <a:pt x="1386459" y="981837"/>
                </a:lnTo>
                <a:lnTo>
                  <a:pt x="1437132" y="979424"/>
                </a:lnTo>
                <a:lnTo>
                  <a:pt x="1436624" y="966851"/>
                </a:lnTo>
                <a:close/>
              </a:path>
              <a:path w="4606290" h="1084579">
                <a:moveTo>
                  <a:pt x="1347724" y="971041"/>
                </a:moveTo>
                <a:lnTo>
                  <a:pt x="1297051" y="973327"/>
                </a:lnTo>
                <a:lnTo>
                  <a:pt x="1297559" y="986027"/>
                </a:lnTo>
                <a:lnTo>
                  <a:pt x="1348359" y="983741"/>
                </a:lnTo>
                <a:lnTo>
                  <a:pt x="1347724" y="971041"/>
                </a:lnTo>
                <a:close/>
              </a:path>
              <a:path w="4606290" h="1084579">
                <a:moveTo>
                  <a:pt x="1258951" y="975106"/>
                </a:moveTo>
                <a:lnTo>
                  <a:pt x="1208277" y="977391"/>
                </a:lnTo>
                <a:lnTo>
                  <a:pt x="1208786" y="990091"/>
                </a:lnTo>
                <a:lnTo>
                  <a:pt x="1259586" y="987806"/>
                </a:lnTo>
                <a:lnTo>
                  <a:pt x="1258951" y="975106"/>
                </a:lnTo>
                <a:close/>
              </a:path>
              <a:path w="4606290" h="1084579">
                <a:moveTo>
                  <a:pt x="1170177" y="979170"/>
                </a:moveTo>
                <a:lnTo>
                  <a:pt x="1119377" y="981456"/>
                </a:lnTo>
                <a:lnTo>
                  <a:pt x="1120013" y="994156"/>
                </a:lnTo>
                <a:lnTo>
                  <a:pt x="1170686" y="991870"/>
                </a:lnTo>
                <a:lnTo>
                  <a:pt x="1170177" y="979170"/>
                </a:lnTo>
                <a:close/>
              </a:path>
              <a:path w="4606290" h="1084579">
                <a:moveTo>
                  <a:pt x="1081404" y="983234"/>
                </a:moveTo>
                <a:lnTo>
                  <a:pt x="1030604" y="985393"/>
                </a:lnTo>
                <a:lnTo>
                  <a:pt x="1031239" y="998093"/>
                </a:lnTo>
                <a:lnTo>
                  <a:pt x="1081913" y="995807"/>
                </a:lnTo>
                <a:lnTo>
                  <a:pt x="1081404" y="983234"/>
                </a:lnTo>
                <a:close/>
              </a:path>
              <a:path w="4606290" h="1084579">
                <a:moveTo>
                  <a:pt x="992504" y="987171"/>
                </a:moveTo>
                <a:lnTo>
                  <a:pt x="941832" y="989457"/>
                </a:lnTo>
                <a:lnTo>
                  <a:pt x="942339" y="1002157"/>
                </a:lnTo>
                <a:lnTo>
                  <a:pt x="993139" y="999871"/>
                </a:lnTo>
                <a:lnTo>
                  <a:pt x="992504" y="987171"/>
                </a:lnTo>
                <a:close/>
              </a:path>
              <a:path w="4606290" h="1084579">
                <a:moveTo>
                  <a:pt x="903732" y="991108"/>
                </a:moveTo>
                <a:lnTo>
                  <a:pt x="852932" y="993394"/>
                </a:lnTo>
                <a:lnTo>
                  <a:pt x="853566" y="1006094"/>
                </a:lnTo>
                <a:lnTo>
                  <a:pt x="904239" y="1003808"/>
                </a:lnTo>
                <a:lnTo>
                  <a:pt x="903732" y="991108"/>
                </a:lnTo>
                <a:close/>
              </a:path>
              <a:path w="4606290" h="1084579">
                <a:moveTo>
                  <a:pt x="814959" y="995045"/>
                </a:moveTo>
                <a:lnTo>
                  <a:pt x="764159" y="997331"/>
                </a:lnTo>
                <a:lnTo>
                  <a:pt x="764794" y="1010031"/>
                </a:lnTo>
                <a:lnTo>
                  <a:pt x="815466" y="1007745"/>
                </a:lnTo>
                <a:lnTo>
                  <a:pt x="814959" y="995045"/>
                </a:lnTo>
                <a:close/>
              </a:path>
              <a:path w="4606290" h="1084579">
                <a:moveTo>
                  <a:pt x="726059" y="998982"/>
                </a:moveTo>
                <a:lnTo>
                  <a:pt x="675386" y="1001140"/>
                </a:lnTo>
                <a:lnTo>
                  <a:pt x="675894" y="1013840"/>
                </a:lnTo>
                <a:lnTo>
                  <a:pt x="726694" y="1011682"/>
                </a:lnTo>
                <a:lnTo>
                  <a:pt x="726059" y="998982"/>
                </a:lnTo>
                <a:close/>
              </a:path>
              <a:path w="4606290" h="1084579">
                <a:moveTo>
                  <a:pt x="637286" y="1002791"/>
                </a:moveTo>
                <a:lnTo>
                  <a:pt x="586613" y="1005077"/>
                </a:lnTo>
                <a:lnTo>
                  <a:pt x="587121" y="1017777"/>
                </a:lnTo>
                <a:lnTo>
                  <a:pt x="637921" y="1015491"/>
                </a:lnTo>
                <a:lnTo>
                  <a:pt x="637286" y="1002791"/>
                </a:lnTo>
                <a:close/>
              </a:path>
              <a:path w="4606290" h="1084579">
                <a:moveTo>
                  <a:pt x="548513" y="1006728"/>
                </a:moveTo>
                <a:lnTo>
                  <a:pt x="497713" y="1008888"/>
                </a:lnTo>
                <a:lnTo>
                  <a:pt x="498221" y="1021588"/>
                </a:lnTo>
                <a:lnTo>
                  <a:pt x="549021" y="1019428"/>
                </a:lnTo>
                <a:lnTo>
                  <a:pt x="548513" y="1006728"/>
                </a:lnTo>
                <a:close/>
              </a:path>
              <a:path w="4606290" h="1084579">
                <a:moveTo>
                  <a:pt x="459613" y="1010538"/>
                </a:moveTo>
                <a:lnTo>
                  <a:pt x="408939" y="1012698"/>
                </a:lnTo>
                <a:lnTo>
                  <a:pt x="409448" y="1025398"/>
                </a:lnTo>
                <a:lnTo>
                  <a:pt x="460248" y="1023112"/>
                </a:lnTo>
                <a:lnTo>
                  <a:pt x="459613" y="1010538"/>
                </a:lnTo>
                <a:close/>
              </a:path>
              <a:path w="4606290" h="1084579">
                <a:moveTo>
                  <a:pt x="370839" y="1014349"/>
                </a:moveTo>
                <a:lnTo>
                  <a:pt x="320039" y="1016508"/>
                </a:lnTo>
                <a:lnTo>
                  <a:pt x="320675" y="1029208"/>
                </a:lnTo>
                <a:lnTo>
                  <a:pt x="371348" y="1026922"/>
                </a:lnTo>
                <a:lnTo>
                  <a:pt x="370839" y="1014349"/>
                </a:lnTo>
                <a:close/>
              </a:path>
              <a:path w="4606290" h="1084579">
                <a:moveTo>
                  <a:pt x="282067" y="1018032"/>
                </a:moveTo>
                <a:lnTo>
                  <a:pt x="231267" y="1020190"/>
                </a:lnTo>
                <a:lnTo>
                  <a:pt x="231775" y="1032890"/>
                </a:lnTo>
                <a:lnTo>
                  <a:pt x="282575" y="1030732"/>
                </a:lnTo>
                <a:lnTo>
                  <a:pt x="282067" y="1018032"/>
                </a:lnTo>
                <a:close/>
              </a:path>
              <a:path w="4606290" h="1084579">
                <a:moveTo>
                  <a:pt x="193167" y="1021841"/>
                </a:moveTo>
                <a:lnTo>
                  <a:pt x="142494" y="1024001"/>
                </a:lnTo>
                <a:lnTo>
                  <a:pt x="143001" y="1036701"/>
                </a:lnTo>
                <a:lnTo>
                  <a:pt x="193801" y="1034541"/>
                </a:lnTo>
                <a:lnTo>
                  <a:pt x="193167" y="1021841"/>
                </a:lnTo>
                <a:close/>
              </a:path>
              <a:path w="4606290" h="1084579">
                <a:moveTo>
                  <a:pt x="86360" y="980948"/>
                </a:moveTo>
                <a:lnTo>
                  <a:pt x="0" y="1036447"/>
                </a:lnTo>
                <a:lnTo>
                  <a:pt x="90805" y="1084326"/>
                </a:lnTo>
                <a:lnTo>
                  <a:pt x="94614" y="1083056"/>
                </a:lnTo>
                <a:lnTo>
                  <a:pt x="97917" y="1076960"/>
                </a:lnTo>
                <a:lnTo>
                  <a:pt x="96647" y="1073023"/>
                </a:lnTo>
                <a:lnTo>
                  <a:pt x="93599" y="1071372"/>
                </a:lnTo>
                <a:lnTo>
                  <a:pt x="38244" y="1042162"/>
                </a:lnTo>
                <a:lnTo>
                  <a:pt x="12954" y="1042162"/>
                </a:lnTo>
                <a:lnTo>
                  <a:pt x="12318" y="1029462"/>
                </a:lnTo>
                <a:lnTo>
                  <a:pt x="15620" y="1029335"/>
                </a:lnTo>
                <a:lnTo>
                  <a:pt x="34427" y="1029335"/>
                </a:lnTo>
                <a:lnTo>
                  <a:pt x="90297" y="993521"/>
                </a:lnTo>
                <a:lnTo>
                  <a:pt x="93218" y="991615"/>
                </a:lnTo>
                <a:lnTo>
                  <a:pt x="94106" y="987678"/>
                </a:lnTo>
                <a:lnTo>
                  <a:pt x="90297" y="981837"/>
                </a:lnTo>
                <a:lnTo>
                  <a:pt x="86360" y="980948"/>
                </a:lnTo>
                <a:close/>
              </a:path>
              <a:path w="4606290" h="1084579">
                <a:moveTo>
                  <a:pt x="15620" y="1029335"/>
                </a:moveTo>
                <a:lnTo>
                  <a:pt x="12318" y="1029462"/>
                </a:lnTo>
                <a:lnTo>
                  <a:pt x="12954" y="1042162"/>
                </a:lnTo>
                <a:lnTo>
                  <a:pt x="16129" y="1042035"/>
                </a:lnTo>
                <a:lnTo>
                  <a:pt x="16093" y="1041146"/>
                </a:lnTo>
                <a:lnTo>
                  <a:pt x="15621" y="1030243"/>
                </a:lnTo>
                <a:lnTo>
                  <a:pt x="15620" y="1029335"/>
                </a:lnTo>
                <a:close/>
              </a:path>
              <a:path w="4606290" h="1084579">
                <a:moveTo>
                  <a:pt x="25175" y="1035265"/>
                </a:moveTo>
                <a:lnTo>
                  <a:pt x="16091" y="1041088"/>
                </a:lnTo>
                <a:lnTo>
                  <a:pt x="16129" y="1042035"/>
                </a:lnTo>
                <a:lnTo>
                  <a:pt x="12954" y="1042162"/>
                </a:lnTo>
                <a:lnTo>
                  <a:pt x="38244" y="1042162"/>
                </a:lnTo>
                <a:lnTo>
                  <a:pt x="25175" y="1035265"/>
                </a:lnTo>
                <a:close/>
              </a:path>
              <a:path w="4606290" h="1084579">
                <a:moveTo>
                  <a:pt x="15620" y="1030224"/>
                </a:moveTo>
                <a:lnTo>
                  <a:pt x="16001" y="1041146"/>
                </a:lnTo>
                <a:lnTo>
                  <a:pt x="15905" y="1036447"/>
                </a:lnTo>
                <a:lnTo>
                  <a:pt x="15657" y="1030243"/>
                </a:lnTo>
                <a:close/>
              </a:path>
              <a:path w="4606290" h="1084579">
                <a:moveTo>
                  <a:pt x="16091" y="1041088"/>
                </a:moveTo>
                <a:close/>
              </a:path>
              <a:path w="4606290" h="1084579">
                <a:moveTo>
                  <a:pt x="15657" y="1030243"/>
                </a:moveTo>
                <a:lnTo>
                  <a:pt x="16091" y="1041088"/>
                </a:lnTo>
                <a:lnTo>
                  <a:pt x="25175" y="1035265"/>
                </a:lnTo>
                <a:lnTo>
                  <a:pt x="15657" y="1030243"/>
                </a:lnTo>
                <a:close/>
              </a:path>
              <a:path w="4606290" h="1084579">
                <a:moveTo>
                  <a:pt x="104393" y="1025651"/>
                </a:moveTo>
                <a:lnTo>
                  <a:pt x="53593" y="1027811"/>
                </a:lnTo>
                <a:lnTo>
                  <a:pt x="54229" y="1040384"/>
                </a:lnTo>
                <a:lnTo>
                  <a:pt x="104901" y="1038351"/>
                </a:lnTo>
                <a:lnTo>
                  <a:pt x="104393" y="1025651"/>
                </a:lnTo>
                <a:close/>
              </a:path>
              <a:path w="4606290" h="1084579">
                <a:moveTo>
                  <a:pt x="34427" y="1029335"/>
                </a:moveTo>
                <a:lnTo>
                  <a:pt x="15620" y="1029335"/>
                </a:lnTo>
                <a:lnTo>
                  <a:pt x="15657" y="1030243"/>
                </a:lnTo>
                <a:lnTo>
                  <a:pt x="25175" y="1035265"/>
                </a:lnTo>
                <a:lnTo>
                  <a:pt x="34427" y="1029335"/>
                </a:lnTo>
                <a:close/>
              </a:path>
              <a:path w="4606290" h="1084579">
                <a:moveTo>
                  <a:pt x="15656" y="1030224"/>
                </a:moveTo>
                <a:close/>
              </a:path>
            </a:pathLst>
          </a:custGeom>
          <a:solidFill>
            <a:srgbClr val="D162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58975" y="3922776"/>
            <a:ext cx="1511300" cy="576580"/>
          </a:xfrm>
          <a:custGeom>
            <a:avLst/>
            <a:gdLst/>
            <a:ahLst/>
            <a:cxnLst/>
            <a:rect l="l" t="t" r="r" b="b"/>
            <a:pathLst>
              <a:path w="1511300" h="576579">
                <a:moveTo>
                  <a:pt x="0" y="288036"/>
                </a:moveTo>
                <a:lnTo>
                  <a:pt x="9887" y="241302"/>
                </a:lnTo>
                <a:lnTo>
                  <a:pt x="38512" y="196973"/>
                </a:lnTo>
                <a:lnTo>
                  <a:pt x="84322" y="155643"/>
                </a:lnTo>
                <a:lnTo>
                  <a:pt x="145763" y="117902"/>
                </a:lnTo>
                <a:lnTo>
                  <a:pt x="181860" y="100563"/>
                </a:lnTo>
                <a:lnTo>
                  <a:pt x="221281" y="84343"/>
                </a:lnTo>
                <a:lnTo>
                  <a:pt x="263834" y="69317"/>
                </a:lnTo>
                <a:lnTo>
                  <a:pt x="309323" y="55558"/>
                </a:lnTo>
                <a:lnTo>
                  <a:pt x="357554" y="43141"/>
                </a:lnTo>
                <a:lnTo>
                  <a:pt x="408334" y="32140"/>
                </a:lnTo>
                <a:lnTo>
                  <a:pt x="461468" y="22627"/>
                </a:lnTo>
                <a:lnTo>
                  <a:pt x="516761" y="14679"/>
                </a:lnTo>
                <a:lnTo>
                  <a:pt x="574021" y="8368"/>
                </a:lnTo>
                <a:lnTo>
                  <a:pt x="633051" y="3768"/>
                </a:lnTo>
                <a:lnTo>
                  <a:pt x="693659" y="954"/>
                </a:lnTo>
                <a:lnTo>
                  <a:pt x="755650" y="0"/>
                </a:lnTo>
                <a:lnTo>
                  <a:pt x="817623" y="954"/>
                </a:lnTo>
                <a:lnTo>
                  <a:pt x="878217" y="3768"/>
                </a:lnTo>
                <a:lnTo>
                  <a:pt x="937237" y="8368"/>
                </a:lnTo>
                <a:lnTo>
                  <a:pt x="994489" y="14679"/>
                </a:lnTo>
                <a:lnTo>
                  <a:pt x="1049778" y="22627"/>
                </a:lnTo>
                <a:lnTo>
                  <a:pt x="1102909" y="32140"/>
                </a:lnTo>
                <a:lnTo>
                  <a:pt x="1153688" y="43141"/>
                </a:lnTo>
                <a:lnTo>
                  <a:pt x="1201921" y="55558"/>
                </a:lnTo>
                <a:lnTo>
                  <a:pt x="1247414" y="69317"/>
                </a:lnTo>
                <a:lnTo>
                  <a:pt x="1289970" y="84343"/>
                </a:lnTo>
                <a:lnTo>
                  <a:pt x="1329397" y="100563"/>
                </a:lnTo>
                <a:lnTo>
                  <a:pt x="1365499" y="117902"/>
                </a:lnTo>
                <a:lnTo>
                  <a:pt x="1426953" y="155643"/>
                </a:lnTo>
                <a:lnTo>
                  <a:pt x="1472775" y="196973"/>
                </a:lnTo>
                <a:lnTo>
                  <a:pt x="1501409" y="241302"/>
                </a:lnTo>
                <a:lnTo>
                  <a:pt x="1511300" y="288036"/>
                </a:lnTo>
                <a:lnTo>
                  <a:pt x="1508794" y="311667"/>
                </a:lnTo>
                <a:lnTo>
                  <a:pt x="1489338" y="357279"/>
                </a:lnTo>
                <a:lnTo>
                  <a:pt x="1451915" y="400194"/>
                </a:lnTo>
                <a:lnTo>
                  <a:pt x="1398083" y="439820"/>
                </a:lnTo>
                <a:lnTo>
                  <a:pt x="1329397" y="475562"/>
                </a:lnTo>
                <a:lnTo>
                  <a:pt x="1289970" y="491791"/>
                </a:lnTo>
                <a:lnTo>
                  <a:pt x="1247414" y="506827"/>
                </a:lnTo>
                <a:lnTo>
                  <a:pt x="1201921" y="520595"/>
                </a:lnTo>
                <a:lnTo>
                  <a:pt x="1153688" y="533021"/>
                </a:lnTo>
                <a:lnTo>
                  <a:pt x="1102909" y="544031"/>
                </a:lnTo>
                <a:lnTo>
                  <a:pt x="1049778" y="553551"/>
                </a:lnTo>
                <a:lnTo>
                  <a:pt x="994489" y="561506"/>
                </a:lnTo>
                <a:lnTo>
                  <a:pt x="937237" y="567823"/>
                </a:lnTo>
                <a:lnTo>
                  <a:pt x="878217" y="572426"/>
                </a:lnTo>
                <a:lnTo>
                  <a:pt x="817623" y="575243"/>
                </a:lnTo>
                <a:lnTo>
                  <a:pt x="755650" y="576198"/>
                </a:lnTo>
                <a:lnTo>
                  <a:pt x="693659" y="575243"/>
                </a:lnTo>
                <a:lnTo>
                  <a:pt x="633051" y="572426"/>
                </a:lnTo>
                <a:lnTo>
                  <a:pt x="574021" y="567823"/>
                </a:lnTo>
                <a:lnTo>
                  <a:pt x="516761" y="561506"/>
                </a:lnTo>
                <a:lnTo>
                  <a:pt x="461468" y="553551"/>
                </a:lnTo>
                <a:lnTo>
                  <a:pt x="408334" y="544031"/>
                </a:lnTo>
                <a:lnTo>
                  <a:pt x="357554" y="533021"/>
                </a:lnTo>
                <a:lnTo>
                  <a:pt x="309323" y="520595"/>
                </a:lnTo>
                <a:lnTo>
                  <a:pt x="263834" y="506827"/>
                </a:lnTo>
                <a:lnTo>
                  <a:pt x="221281" y="491791"/>
                </a:lnTo>
                <a:lnTo>
                  <a:pt x="181860" y="475562"/>
                </a:lnTo>
                <a:lnTo>
                  <a:pt x="145763" y="458213"/>
                </a:lnTo>
                <a:lnTo>
                  <a:pt x="84322" y="420455"/>
                </a:lnTo>
                <a:lnTo>
                  <a:pt x="38512" y="379111"/>
                </a:lnTo>
                <a:lnTo>
                  <a:pt x="9887" y="334773"/>
                </a:lnTo>
                <a:lnTo>
                  <a:pt x="0" y="288036"/>
                </a:lnTo>
                <a:close/>
              </a:path>
            </a:pathLst>
          </a:custGeom>
          <a:ln w="11428">
            <a:solidFill>
              <a:srgbClr val="C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930646" y="3272449"/>
            <a:ext cx="4653915" cy="219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36470" marR="5080" indent="688340">
              <a:lnSpc>
                <a:spcPct val="131400"/>
              </a:lnSpc>
            </a:pPr>
            <a:r>
              <a:rPr dirty="0" sz="1800" spc="-15">
                <a:solidFill>
                  <a:srgbClr val="C00000"/>
                </a:solidFill>
                <a:latin typeface="Georgia"/>
                <a:cs typeface="Georgia"/>
              </a:rPr>
              <a:t>Stationary </a:t>
            </a: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P{exact</a:t>
            </a:r>
            <a:r>
              <a:rPr dirty="0" sz="1800" spc="1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Georgia"/>
                <a:cs typeface="Georgia"/>
              </a:rPr>
              <a:t>on</a:t>
            </a: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e</a:t>
            </a:r>
            <a:r>
              <a:rPr dirty="0" sz="1800" spc="5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800" spc="-10">
                <a:solidFill>
                  <a:srgbClr val="C00000"/>
                </a:solidFill>
                <a:latin typeface="Georgia"/>
                <a:cs typeface="Georgia"/>
              </a:rPr>
              <a:t>in</a:t>
            </a: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800" spc="10">
                <a:solidFill>
                  <a:srgbClr val="C00000"/>
                </a:solidFill>
                <a:latin typeface="Georgia"/>
                <a:cs typeface="Georgia"/>
              </a:rPr>
              <a:t>[</a:t>
            </a:r>
            <a:r>
              <a:rPr dirty="0" sz="1800" spc="-5" i="1">
                <a:solidFill>
                  <a:srgbClr val="C00000"/>
                </a:solidFill>
                <a:latin typeface="Georgia"/>
                <a:cs typeface="Georgia"/>
              </a:rPr>
              <a:t>t</a:t>
            </a:r>
            <a:r>
              <a:rPr dirty="0" baseline="-20833" sz="1800" spc="-7" i="1">
                <a:solidFill>
                  <a:srgbClr val="C00000"/>
                </a:solidFill>
                <a:latin typeface="Georgia"/>
                <a:cs typeface="Georgia"/>
              </a:rPr>
              <a:t>i</a:t>
            </a:r>
            <a:r>
              <a:rPr dirty="0" sz="1800" spc="-5">
                <a:solidFill>
                  <a:srgbClr val="C00000"/>
                </a:solidFill>
                <a:latin typeface="Georgia"/>
                <a:cs typeface="Georgia"/>
              </a:rPr>
              <a:t>,</a:t>
            </a:r>
            <a:r>
              <a:rPr dirty="0" sz="1800" spc="-5" i="1">
                <a:solidFill>
                  <a:srgbClr val="C00000"/>
                </a:solidFill>
                <a:latin typeface="Georgia"/>
                <a:cs typeface="Georgia"/>
              </a:rPr>
              <a:t>t</a:t>
            </a:r>
            <a:r>
              <a:rPr dirty="0" baseline="-20833" sz="1800" spc="-7">
                <a:solidFill>
                  <a:srgbClr val="C00000"/>
                </a:solidFill>
                <a:latin typeface="Georgia"/>
                <a:cs typeface="Georgia"/>
              </a:rPr>
              <a:t>i</a:t>
            </a: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+</a:t>
            </a:r>
            <a:r>
              <a:rPr dirty="0" sz="1800" spc="-15" i="1">
                <a:solidFill>
                  <a:srgbClr val="C00000"/>
                </a:solidFill>
                <a:latin typeface="Georgia"/>
                <a:cs typeface="Georgia"/>
              </a:rPr>
              <a:t>h</a:t>
            </a:r>
            <a:r>
              <a:rPr dirty="0" baseline="-20833" sz="1800" spc="-7">
                <a:solidFill>
                  <a:srgbClr val="C00000"/>
                </a:solidFill>
                <a:latin typeface="Georgia"/>
                <a:cs typeface="Georgia"/>
              </a:rPr>
              <a:t>i</a:t>
            </a: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]}</a:t>
            </a:r>
            <a:endParaRPr sz="1800">
              <a:latin typeface="Georgia"/>
              <a:cs typeface="Georgia"/>
            </a:endParaRPr>
          </a:p>
          <a:p>
            <a:pPr marL="1395095" indent="894715">
              <a:lnSpc>
                <a:spcPct val="100000"/>
              </a:lnSpc>
            </a:pP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=</a:t>
            </a:r>
            <a:r>
              <a:rPr dirty="0" sz="1800" spc="5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P{exact</a:t>
            </a:r>
            <a:r>
              <a:rPr dirty="0" sz="1800" spc="1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Georgia"/>
                <a:cs typeface="Georgia"/>
              </a:rPr>
              <a:t>on</a:t>
            </a: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e</a:t>
            </a:r>
            <a:r>
              <a:rPr dirty="0" sz="1800" spc="5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800" spc="-10">
                <a:solidFill>
                  <a:srgbClr val="C00000"/>
                </a:solidFill>
                <a:latin typeface="Georgia"/>
                <a:cs typeface="Georgia"/>
              </a:rPr>
              <a:t>in[0</a:t>
            </a: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,</a:t>
            </a:r>
            <a:r>
              <a:rPr dirty="0" sz="1800" spc="-15" i="1">
                <a:solidFill>
                  <a:srgbClr val="C00000"/>
                </a:solidFill>
                <a:latin typeface="Georgia"/>
                <a:cs typeface="Georgia"/>
              </a:rPr>
              <a:t>h</a:t>
            </a:r>
            <a:r>
              <a:rPr dirty="0" baseline="-20833" sz="1800" spc="-7">
                <a:solidFill>
                  <a:srgbClr val="C00000"/>
                </a:solidFill>
                <a:latin typeface="Georgia"/>
                <a:cs typeface="Georgia"/>
              </a:rPr>
              <a:t>i</a:t>
            </a: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]}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Times New Roman"/>
              <a:cs typeface="Times New Roman"/>
            </a:endParaRPr>
          </a:p>
          <a:p>
            <a:pPr marL="1395095">
              <a:lnSpc>
                <a:spcPct val="100000"/>
              </a:lnSpc>
            </a:pPr>
            <a:r>
              <a:rPr dirty="0" sz="1600">
                <a:solidFill>
                  <a:srgbClr val="C00000"/>
                </a:solidFill>
                <a:latin typeface="Georgia"/>
                <a:cs typeface="Georgia"/>
              </a:rPr>
              <a:t>Independent</a:t>
            </a:r>
            <a:endParaRPr sz="16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1600">
                <a:solidFill>
                  <a:srgbClr val="C00000"/>
                </a:solidFill>
                <a:latin typeface="Georgia"/>
                <a:cs typeface="Georgia"/>
              </a:rPr>
              <a:t>P{exa</a:t>
            </a:r>
            <a:r>
              <a:rPr dirty="0" sz="1600" spc="-5">
                <a:solidFill>
                  <a:srgbClr val="C00000"/>
                </a:solidFill>
                <a:latin typeface="Georgia"/>
                <a:cs typeface="Georgia"/>
              </a:rPr>
              <a:t>c</a:t>
            </a:r>
            <a:r>
              <a:rPr dirty="0" sz="1600">
                <a:solidFill>
                  <a:srgbClr val="C00000"/>
                </a:solidFill>
                <a:latin typeface="Georgia"/>
                <a:cs typeface="Georgia"/>
              </a:rPr>
              <a:t>t </a:t>
            </a:r>
            <a:r>
              <a:rPr dirty="0" sz="1600" spc="-5">
                <a:solidFill>
                  <a:srgbClr val="C00000"/>
                </a:solidFill>
                <a:latin typeface="Georgia"/>
                <a:cs typeface="Georgia"/>
              </a:rPr>
              <a:t>on</a:t>
            </a:r>
            <a:r>
              <a:rPr dirty="0" sz="1600">
                <a:solidFill>
                  <a:srgbClr val="C00000"/>
                </a:solidFill>
                <a:latin typeface="Georgia"/>
                <a:cs typeface="Georgia"/>
              </a:rPr>
              <a:t>e in</a:t>
            </a:r>
            <a:r>
              <a:rPr dirty="0" sz="1600" spc="1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600">
                <a:solidFill>
                  <a:srgbClr val="C00000"/>
                </a:solidFill>
                <a:latin typeface="Georgia"/>
                <a:cs typeface="Georgia"/>
              </a:rPr>
              <a:t>[</a:t>
            </a:r>
            <a:r>
              <a:rPr dirty="0" sz="1600" i="1">
                <a:solidFill>
                  <a:srgbClr val="C00000"/>
                </a:solidFill>
                <a:latin typeface="Georgia"/>
                <a:cs typeface="Georgia"/>
              </a:rPr>
              <a:t>t</a:t>
            </a:r>
            <a:r>
              <a:rPr dirty="0" baseline="-21164" sz="1575" spc="-7" i="1">
                <a:solidFill>
                  <a:srgbClr val="C00000"/>
                </a:solidFill>
                <a:latin typeface="Georgia"/>
                <a:cs typeface="Georgia"/>
              </a:rPr>
              <a:t>1</a:t>
            </a:r>
            <a:r>
              <a:rPr dirty="0" sz="1600" spc="-5">
                <a:solidFill>
                  <a:srgbClr val="C00000"/>
                </a:solidFill>
                <a:latin typeface="Georgia"/>
                <a:cs typeface="Georgia"/>
              </a:rPr>
              <a:t>,</a:t>
            </a:r>
            <a:r>
              <a:rPr dirty="0" sz="1600" i="1">
                <a:solidFill>
                  <a:srgbClr val="C00000"/>
                </a:solidFill>
                <a:latin typeface="Georgia"/>
                <a:cs typeface="Georgia"/>
              </a:rPr>
              <a:t>t</a:t>
            </a:r>
            <a:r>
              <a:rPr dirty="0" baseline="-21164" sz="1575" spc="-7">
                <a:solidFill>
                  <a:srgbClr val="C00000"/>
                </a:solidFill>
                <a:latin typeface="Georgia"/>
                <a:cs typeface="Georgia"/>
              </a:rPr>
              <a:t>1</a:t>
            </a:r>
            <a:r>
              <a:rPr dirty="0" sz="1600">
                <a:solidFill>
                  <a:srgbClr val="C00000"/>
                </a:solidFill>
                <a:latin typeface="Georgia"/>
                <a:cs typeface="Georgia"/>
              </a:rPr>
              <a:t>+</a:t>
            </a:r>
            <a:r>
              <a:rPr dirty="0" sz="1600" i="1">
                <a:solidFill>
                  <a:srgbClr val="C00000"/>
                </a:solidFill>
                <a:latin typeface="Georgia"/>
                <a:cs typeface="Georgia"/>
              </a:rPr>
              <a:t>h</a:t>
            </a:r>
            <a:r>
              <a:rPr dirty="0" baseline="-21164" sz="1575" spc="-7">
                <a:solidFill>
                  <a:srgbClr val="C00000"/>
                </a:solidFill>
                <a:latin typeface="Georgia"/>
                <a:cs typeface="Georgia"/>
              </a:rPr>
              <a:t>1</a:t>
            </a:r>
            <a:r>
              <a:rPr dirty="0" sz="1600">
                <a:solidFill>
                  <a:srgbClr val="C00000"/>
                </a:solidFill>
                <a:latin typeface="Georgia"/>
                <a:cs typeface="Georgia"/>
              </a:rPr>
              <a:t>],</a:t>
            </a:r>
            <a:r>
              <a:rPr dirty="0" sz="1600" spc="5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600" spc="-5">
                <a:solidFill>
                  <a:srgbClr val="C00000"/>
                </a:solidFill>
                <a:latin typeface="Georgia"/>
                <a:cs typeface="Georgia"/>
              </a:rPr>
              <a:t>exac</a:t>
            </a:r>
            <a:r>
              <a:rPr dirty="0" sz="1600">
                <a:solidFill>
                  <a:srgbClr val="C00000"/>
                </a:solidFill>
                <a:latin typeface="Georgia"/>
                <a:cs typeface="Georgia"/>
              </a:rPr>
              <a:t>t</a:t>
            </a:r>
            <a:r>
              <a:rPr dirty="0" sz="1600" spc="5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600" spc="-5">
                <a:solidFill>
                  <a:srgbClr val="C00000"/>
                </a:solidFill>
                <a:latin typeface="Georgia"/>
                <a:cs typeface="Georgia"/>
              </a:rPr>
              <a:t>on</a:t>
            </a:r>
            <a:r>
              <a:rPr dirty="0" sz="1600">
                <a:solidFill>
                  <a:srgbClr val="C00000"/>
                </a:solidFill>
                <a:latin typeface="Georgia"/>
                <a:cs typeface="Georgia"/>
              </a:rPr>
              <a:t>e</a:t>
            </a:r>
            <a:r>
              <a:rPr dirty="0" sz="1600" spc="5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600">
                <a:solidFill>
                  <a:srgbClr val="C00000"/>
                </a:solidFill>
                <a:latin typeface="Georgia"/>
                <a:cs typeface="Georgia"/>
              </a:rPr>
              <a:t>in</a:t>
            </a:r>
            <a:r>
              <a:rPr dirty="0" sz="1600" spc="5">
                <a:solidFill>
                  <a:srgbClr val="C00000"/>
                </a:solidFill>
                <a:latin typeface="Georgia"/>
                <a:cs typeface="Georgia"/>
              </a:rPr>
              <a:t> [</a:t>
            </a:r>
            <a:r>
              <a:rPr dirty="0" sz="1600" i="1">
                <a:solidFill>
                  <a:srgbClr val="C00000"/>
                </a:solidFill>
                <a:latin typeface="Georgia"/>
                <a:cs typeface="Georgia"/>
              </a:rPr>
              <a:t>t</a:t>
            </a:r>
            <a:r>
              <a:rPr dirty="0" baseline="-21164" sz="1575" i="1">
                <a:solidFill>
                  <a:srgbClr val="C00000"/>
                </a:solidFill>
                <a:latin typeface="Georgia"/>
                <a:cs typeface="Georgia"/>
              </a:rPr>
              <a:t>2</a:t>
            </a:r>
            <a:r>
              <a:rPr dirty="0" sz="1600" spc="-5">
                <a:solidFill>
                  <a:srgbClr val="C00000"/>
                </a:solidFill>
                <a:latin typeface="Georgia"/>
                <a:cs typeface="Georgia"/>
              </a:rPr>
              <a:t>,</a:t>
            </a:r>
            <a:r>
              <a:rPr dirty="0" sz="1600" i="1">
                <a:solidFill>
                  <a:srgbClr val="C00000"/>
                </a:solidFill>
                <a:latin typeface="Georgia"/>
                <a:cs typeface="Georgia"/>
              </a:rPr>
              <a:t>t</a:t>
            </a:r>
            <a:r>
              <a:rPr dirty="0" baseline="-21164" sz="1575">
                <a:solidFill>
                  <a:srgbClr val="C00000"/>
                </a:solidFill>
                <a:latin typeface="Georgia"/>
                <a:cs typeface="Georgia"/>
              </a:rPr>
              <a:t>2</a:t>
            </a:r>
            <a:r>
              <a:rPr dirty="0" sz="1600">
                <a:solidFill>
                  <a:srgbClr val="C00000"/>
                </a:solidFill>
                <a:latin typeface="Georgia"/>
                <a:cs typeface="Georgia"/>
              </a:rPr>
              <a:t>+</a:t>
            </a:r>
            <a:r>
              <a:rPr dirty="0" sz="1600" spc="-5" i="1">
                <a:solidFill>
                  <a:srgbClr val="C00000"/>
                </a:solidFill>
                <a:latin typeface="Georgia"/>
                <a:cs typeface="Georgia"/>
              </a:rPr>
              <a:t>h</a:t>
            </a:r>
            <a:r>
              <a:rPr dirty="0" baseline="-21164" sz="1575">
                <a:solidFill>
                  <a:srgbClr val="C00000"/>
                </a:solidFill>
                <a:latin typeface="Georgia"/>
                <a:cs typeface="Georgia"/>
              </a:rPr>
              <a:t>2</a:t>
            </a:r>
            <a:r>
              <a:rPr dirty="0" sz="1600" spc="-5">
                <a:solidFill>
                  <a:srgbClr val="C00000"/>
                </a:solidFill>
                <a:latin typeface="Georgia"/>
                <a:cs typeface="Georgia"/>
              </a:rPr>
              <a:t>]}</a:t>
            </a:r>
            <a:endParaRPr sz="16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C00000"/>
                </a:solidFill>
                <a:latin typeface="Georgia"/>
                <a:cs typeface="Georgia"/>
              </a:rPr>
              <a:t>=P{e</a:t>
            </a:r>
            <a:r>
              <a:rPr dirty="0" sz="1600">
                <a:solidFill>
                  <a:srgbClr val="C00000"/>
                </a:solidFill>
                <a:latin typeface="Georgia"/>
                <a:cs typeface="Georgia"/>
              </a:rPr>
              <a:t>xact</a:t>
            </a:r>
            <a:r>
              <a:rPr dirty="0" sz="1600" spc="-1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600" spc="-5">
                <a:solidFill>
                  <a:srgbClr val="C00000"/>
                </a:solidFill>
                <a:latin typeface="Georgia"/>
                <a:cs typeface="Georgia"/>
              </a:rPr>
              <a:t>on</a:t>
            </a:r>
            <a:r>
              <a:rPr dirty="0" sz="1600">
                <a:solidFill>
                  <a:srgbClr val="C00000"/>
                </a:solidFill>
                <a:latin typeface="Georgia"/>
                <a:cs typeface="Georgia"/>
              </a:rPr>
              <a:t>e</a:t>
            </a:r>
            <a:r>
              <a:rPr dirty="0" sz="1600" spc="5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600">
                <a:solidFill>
                  <a:srgbClr val="C00000"/>
                </a:solidFill>
                <a:latin typeface="Georgia"/>
                <a:cs typeface="Georgia"/>
              </a:rPr>
              <a:t>in</a:t>
            </a:r>
            <a:r>
              <a:rPr dirty="0" sz="1600" spc="5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600">
                <a:solidFill>
                  <a:srgbClr val="C00000"/>
                </a:solidFill>
                <a:latin typeface="Georgia"/>
                <a:cs typeface="Georgia"/>
              </a:rPr>
              <a:t>[</a:t>
            </a:r>
            <a:r>
              <a:rPr dirty="0" sz="1600" i="1">
                <a:solidFill>
                  <a:srgbClr val="C00000"/>
                </a:solidFill>
                <a:latin typeface="Georgia"/>
                <a:cs typeface="Georgia"/>
              </a:rPr>
              <a:t>t</a:t>
            </a:r>
            <a:r>
              <a:rPr dirty="0" baseline="-21164" sz="1575" spc="-7" i="1">
                <a:solidFill>
                  <a:srgbClr val="C00000"/>
                </a:solidFill>
                <a:latin typeface="Georgia"/>
                <a:cs typeface="Georgia"/>
              </a:rPr>
              <a:t>1</a:t>
            </a:r>
            <a:r>
              <a:rPr dirty="0" sz="1600" spc="-5">
                <a:solidFill>
                  <a:srgbClr val="C00000"/>
                </a:solidFill>
                <a:latin typeface="Georgia"/>
                <a:cs typeface="Georgia"/>
              </a:rPr>
              <a:t>,</a:t>
            </a:r>
            <a:r>
              <a:rPr dirty="0" sz="1600" i="1">
                <a:solidFill>
                  <a:srgbClr val="C00000"/>
                </a:solidFill>
                <a:latin typeface="Georgia"/>
                <a:cs typeface="Georgia"/>
              </a:rPr>
              <a:t>t</a:t>
            </a:r>
            <a:r>
              <a:rPr dirty="0" baseline="-21164" sz="1575" spc="-7">
                <a:solidFill>
                  <a:srgbClr val="C00000"/>
                </a:solidFill>
                <a:latin typeface="Georgia"/>
                <a:cs typeface="Georgia"/>
              </a:rPr>
              <a:t>1</a:t>
            </a:r>
            <a:r>
              <a:rPr dirty="0" sz="1600">
                <a:solidFill>
                  <a:srgbClr val="C00000"/>
                </a:solidFill>
                <a:latin typeface="Georgia"/>
                <a:cs typeface="Georgia"/>
              </a:rPr>
              <a:t>+</a:t>
            </a:r>
            <a:r>
              <a:rPr dirty="0" sz="1600" spc="-5" i="1">
                <a:solidFill>
                  <a:srgbClr val="C00000"/>
                </a:solidFill>
                <a:latin typeface="Georgia"/>
                <a:cs typeface="Georgia"/>
              </a:rPr>
              <a:t>h</a:t>
            </a:r>
            <a:r>
              <a:rPr dirty="0" baseline="-21164" sz="1575" spc="-7">
                <a:solidFill>
                  <a:srgbClr val="C00000"/>
                </a:solidFill>
                <a:latin typeface="Georgia"/>
                <a:cs typeface="Georgia"/>
              </a:rPr>
              <a:t>1</a:t>
            </a:r>
            <a:r>
              <a:rPr dirty="0" sz="1600">
                <a:solidFill>
                  <a:srgbClr val="C00000"/>
                </a:solidFill>
                <a:latin typeface="Georgia"/>
                <a:cs typeface="Georgia"/>
              </a:rPr>
              <a:t>]}P{exa</a:t>
            </a:r>
            <a:r>
              <a:rPr dirty="0" sz="1600" spc="-5">
                <a:solidFill>
                  <a:srgbClr val="C00000"/>
                </a:solidFill>
                <a:latin typeface="Georgia"/>
                <a:cs typeface="Georgia"/>
              </a:rPr>
              <a:t>c</a:t>
            </a:r>
            <a:r>
              <a:rPr dirty="0" sz="1600">
                <a:solidFill>
                  <a:srgbClr val="C00000"/>
                </a:solidFill>
                <a:latin typeface="Georgia"/>
                <a:cs typeface="Georgia"/>
              </a:rPr>
              <a:t>t </a:t>
            </a:r>
            <a:r>
              <a:rPr dirty="0" sz="1600" spc="-5">
                <a:solidFill>
                  <a:srgbClr val="C00000"/>
                </a:solidFill>
                <a:latin typeface="Georgia"/>
                <a:cs typeface="Georgia"/>
              </a:rPr>
              <a:t>on</a:t>
            </a:r>
            <a:r>
              <a:rPr dirty="0" sz="1600">
                <a:solidFill>
                  <a:srgbClr val="C00000"/>
                </a:solidFill>
                <a:latin typeface="Georgia"/>
                <a:cs typeface="Georgia"/>
              </a:rPr>
              <a:t>e in</a:t>
            </a:r>
            <a:r>
              <a:rPr dirty="0" sz="1600" spc="1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600">
                <a:solidFill>
                  <a:srgbClr val="C00000"/>
                </a:solidFill>
                <a:latin typeface="Georgia"/>
                <a:cs typeface="Georgia"/>
              </a:rPr>
              <a:t>[</a:t>
            </a:r>
            <a:r>
              <a:rPr dirty="0" sz="1600" i="1">
                <a:solidFill>
                  <a:srgbClr val="C00000"/>
                </a:solidFill>
                <a:latin typeface="Georgia"/>
                <a:cs typeface="Georgia"/>
              </a:rPr>
              <a:t>t</a:t>
            </a:r>
            <a:r>
              <a:rPr dirty="0" baseline="-21164" sz="1575" i="1">
                <a:solidFill>
                  <a:srgbClr val="C00000"/>
                </a:solidFill>
                <a:latin typeface="Georgia"/>
                <a:cs typeface="Georgia"/>
              </a:rPr>
              <a:t>2</a:t>
            </a:r>
            <a:r>
              <a:rPr dirty="0" sz="1600" spc="-5">
                <a:solidFill>
                  <a:srgbClr val="C00000"/>
                </a:solidFill>
                <a:latin typeface="Georgia"/>
                <a:cs typeface="Georgia"/>
              </a:rPr>
              <a:t>,</a:t>
            </a:r>
            <a:r>
              <a:rPr dirty="0" sz="1600" i="1">
                <a:solidFill>
                  <a:srgbClr val="C00000"/>
                </a:solidFill>
                <a:latin typeface="Georgia"/>
                <a:cs typeface="Georgia"/>
              </a:rPr>
              <a:t>t</a:t>
            </a:r>
            <a:r>
              <a:rPr dirty="0" baseline="-21164" sz="1575">
                <a:solidFill>
                  <a:srgbClr val="C00000"/>
                </a:solidFill>
                <a:latin typeface="Georgia"/>
                <a:cs typeface="Georgia"/>
              </a:rPr>
              <a:t>2</a:t>
            </a:r>
            <a:r>
              <a:rPr dirty="0" sz="1600">
                <a:solidFill>
                  <a:srgbClr val="C00000"/>
                </a:solidFill>
                <a:latin typeface="Georgia"/>
                <a:cs typeface="Georgia"/>
              </a:rPr>
              <a:t>+</a:t>
            </a:r>
            <a:r>
              <a:rPr dirty="0" sz="1600" spc="-5" i="1">
                <a:solidFill>
                  <a:srgbClr val="C00000"/>
                </a:solidFill>
                <a:latin typeface="Georgia"/>
                <a:cs typeface="Georgia"/>
              </a:rPr>
              <a:t>h</a:t>
            </a:r>
            <a:r>
              <a:rPr dirty="0" baseline="-21164" sz="1575">
                <a:solidFill>
                  <a:srgbClr val="C00000"/>
                </a:solidFill>
                <a:latin typeface="Georgia"/>
                <a:cs typeface="Georgia"/>
              </a:rPr>
              <a:t>2</a:t>
            </a:r>
            <a:r>
              <a:rPr dirty="0" sz="1600" spc="-5">
                <a:solidFill>
                  <a:srgbClr val="C00000"/>
                </a:solidFill>
                <a:latin typeface="Georgia"/>
                <a:cs typeface="Georgia"/>
              </a:rPr>
              <a:t>]}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9251" y="634555"/>
            <a:ext cx="9539605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526270" algn="l"/>
              </a:tabLst>
            </a:pPr>
            <a:r>
              <a:rPr dirty="0" sz="2950" b="1" u="sng">
                <a:latin typeface="Calibri"/>
                <a:cs typeface="Calibri"/>
              </a:rPr>
              <a:t>S</a:t>
            </a:r>
            <a:r>
              <a:rPr dirty="0" sz="2950" spc="-35" b="1" u="sng">
                <a:latin typeface="Calibri"/>
                <a:cs typeface="Calibri"/>
              </a:rPr>
              <a:t>t</a:t>
            </a:r>
            <a:r>
              <a:rPr dirty="0" sz="2950" b="1" u="sng">
                <a:latin typeface="Calibri"/>
                <a:cs typeface="Calibri"/>
              </a:rPr>
              <a:t>ocha</a:t>
            </a:r>
            <a:r>
              <a:rPr dirty="0" sz="2950" spc="-45" b="1" u="sng">
                <a:latin typeface="Calibri"/>
                <a:cs typeface="Calibri"/>
              </a:rPr>
              <a:t>s</a:t>
            </a:r>
            <a:r>
              <a:rPr dirty="0" sz="2950" b="1" u="sng">
                <a:latin typeface="Calibri"/>
                <a:cs typeface="Calibri"/>
              </a:rPr>
              <a:t>tic  </a:t>
            </a:r>
            <a:r>
              <a:rPr dirty="0" sz="2950" spc="10" b="1" u="sng">
                <a:latin typeface="Calibri"/>
                <a:cs typeface="Calibri"/>
              </a:rPr>
              <a:t>P</a:t>
            </a:r>
            <a:r>
              <a:rPr dirty="0" sz="2950" spc="-25" b="1" u="sng">
                <a:latin typeface="Calibri"/>
                <a:cs typeface="Calibri"/>
              </a:rPr>
              <a:t>r</a:t>
            </a:r>
            <a:r>
              <a:rPr dirty="0" sz="2950" b="1" u="sng">
                <a:latin typeface="Calibri"/>
                <a:cs typeface="Calibri"/>
              </a:rPr>
              <a:t>ocess 	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fld id="{81D60167-4931-47E6-BA6A-407CBD079E47}" type="slidenum">
              <a:rPr dirty="0" spc="-10"/>
              <a:t>3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19251" y="1157542"/>
            <a:ext cx="8368030" cy="4179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7170" marR="520065" indent="-204470">
              <a:lnSpc>
                <a:spcPct val="113300"/>
              </a:lnSpc>
              <a:buSzPct val="122916"/>
              <a:buFont typeface="Arial"/>
              <a:buChar char="•"/>
              <a:tabLst>
                <a:tab pos="241300" algn="l"/>
                <a:tab pos="2856865" algn="l"/>
                <a:tab pos="4222115" algn="l"/>
              </a:tabLst>
            </a:pP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dirty="0" sz="2400" spc="-35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dirty="0" sz="2400" spc="-5">
                <a:solidFill>
                  <a:srgbClr val="C00000"/>
                </a:solidFill>
                <a:latin typeface="Calibri"/>
                <a:cs typeface="Calibri"/>
              </a:rPr>
              <a:t>ocha</a:t>
            </a:r>
            <a:r>
              <a:rPr dirty="0" sz="2400" spc="-3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dirty="0" sz="2400">
                <a:solidFill>
                  <a:srgbClr val="C00000"/>
                </a:solidFill>
                <a:latin typeface="Calibri"/>
                <a:cs typeface="Calibri"/>
              </a:rPr>
              <a:t>tic</a:t>
            </a:r>
            <a:r>
              <a:rPr dirty="0" sz="2400" spc="-2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dirty="0" sz="2400" spc="-4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dirty="0" sz="2400" spc="-20">
                <a:solidFill>
                  <a:srgbClr val="C00000"/>
                </a:solidFill>
                <a:latin typeface="Calibri"/>
                <a:cs typeface="Calibri"/>
              </a:rPr>
              <a:t>oces</a:t>
            </a: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dirty="0" sz="240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dirty="0" sz="2400" spc="-15" b="1" i="1">
                <a:solidFill>
                  <a:srgbClr val="221F1F"/>
                </a:solidFill>
                <a:latin typeface="Calibri"/>
                <a:cs typeface="Calibri"/>
              </a:rPr>
              <a:t>X</a:t>
            </a:r>
            <a:r>
              <a:rPr dirty="0" sz="2400" spc="-5" b="1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=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5">
                <a:solidFill>
                  <a:srgbClr val="221F1F"/>
                </a:solidFill>
                <a:latin typeface="Calibri"/>
                <a:cs typeface="Calibri"/>
              </a:rPr>
              <a:t>{</a:t>
            </a:r>
            <a:r>
              <a:rPr dirty="0" sz="2400" i="1">
                <a:solidFill>
                  <a:srgbClr val="221F1F"/>
                </a:solidFill>
                <a:latin typeface="Calibri"/>
                <a:cs typeface="Calibri"/>
              </a:rPr>
              <a:t>X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(</a:t>
            </a:r>
            <a:r>
              <a:rPr dirty="0" sz="2400" spc="-10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15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)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,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10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221F1F"/>
                </a:solidFill>
                <a:latin typeface="Cambria Math"/>
                <a:cs typeface="Cambria Math"/>
              </a:rPr>
              <a:t>∈</a:t>
            </a:r>
            <a:r>
              <a:rPr dirty="0" sz="2400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10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}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is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221F1F"/>
                </a:solidFill>
                <a:latin typeface="Calibri"/>
                <a:cs typeface="Calibri"/>
              </a:rPr>
              <a:t>c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ollectio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o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f </a:t>
            </a:r>
            <a:r>
              <a:rPr dirty="0" sz="2400" spc="-65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andom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0">
                <a:solidFill>
                  <a:srgbClr val="221F1F"/>
                </a:solidFill>
                <a:latin typeface="Calibri"/>
                <a:cs typeface="Calibri"/>
              </a:rPr>
              <a:t>v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ariables. 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Th</a:t>
            </a:r>
            <a:r>
              <a:rPr dirty="0" sz="2400" spc="-25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 is,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0">
                <a:solidFill>
                  <a:srgbClr val="221F1F"/>
                </a:solidFill>
                <a:latin typeface="Calibri"/>
                <a:cs typeface="Calibri"/>
              </a:rPr>
              <a:t>f</a:t>
            </a:r>
            <a:r>
              <a:rPr dirty="0" sz="2400" spc="-20">
                <a:solidFill>
                  <a:srgbClr val="221F1F"/>
                </a:solidFill>
                <a:latin typeface="Calibri"/>
                <a:cs typeface="Calibri"/>
              </a:rPr>
              <a:t>o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each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10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221F1F"/>
                </a:solidFill>
                <a:latin typeface="Cambria Math"/>
                <a:cs typeface="Cambria Math"/>
              </a:rPr>
              <a:t>∈</a:t>
            </a:r>
            <a:r>
              <a:rPr dirty="0" sz="2400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,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	</a:t>
            </a:r>
            <a:r>
              <a:rPr dirty="0" sz="2400" i="1">
                <a:solidFill>
                  <a:srgbClr val="221F1F"/>
                </a:solidFill>
                <a:latin typeface="Calibri"/>
                <a:cs typeface="Calibri"/>
              </a:rPr>
              <a:t>X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(</a:t>
            </a:r>
            <a:r>
              <a:rPr dirty="0" sz="2400" spc="-10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10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)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is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6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andom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5">
                <a:solidFill>
                  <a:srgbClr val="221F1F"/>
                </a:solidFill>
                <a:latin typeface="Calibri"/>
                <a:cs typeface="Calibri"/>
              </a:rPr>
              <a:t>v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ariable.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3000">
              <a:latin typeface="Times New Roman"/>
              <a:cs typeface="Times New Roman"/>
            </a:endParaRPr>
          </a:p>
          <a:p>
            <a:pPr marL="217170" marR="5080" indent="-204470">
              <a:lnSpc>
                <a:spcPct val="100000"/>
              </a:lnSpc>
              <a:buFont typeface="Arial"/>
              <a:buChar char="•"/>
              <a:tabLst>
                <a:tab pos="187960" algn="l"/>
              </a:tabLst>
            </a:pPr>
            <a:r>
              <a:rPr dirty="0" sz="2400" spc="-5">
                <a:latin typeface="Calibri"/>
                <a:cs typeface="Calibri"/>
              </a:rPr>
              <a:t>Th</a:t>
            </a:r>
            <a:r>
              <a:rPr dirty="0" sz="2400">
                <a:latin typeface="Calibri"/>
                <a:cs typeface="Calibri"/>
              </a:rPr>
              <a:t>e ind</a:t>
            </a:r>
            <a:r>
              <a:rPr dirty="0" sz="2400" spc="-40">
                <a:latin typeface="Calibri"/>
                <a:cs typeface="Calibri"/>
              </a:rPr>
              <a:t>e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10" i="1">
                <a:latin typeface="Calibri"/>
                <a:cs typeface="Calibri"/>
              </a:rPr>
              <a:t>t</a:t>
            </a:r>
            <a:r>
              <a:rPr dirty="0" sz="2400" spc="-10" i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 of</a:t>
            </a:r>
            <a:r>
              <a:rPr dirty="0" sz="2400" spc="-30">
                <a:latin typeface="Calibri"/>
                <a:cs typeface="Calibri"/>
              </a:rPr>
              <a:t>t</a:t>
            </a:r>
            <a:r>
              <a:rPr dirty="0" sz="2400">
                <a:latin typeface="Calibri"/>
                <a:cs typeface="Calibri"/>
              </a:rPr>
              <a:t>en i</a:t>
            </a:r>
            <a:r>
              <a:rPr dirty="0" sz="2400" spc="-30">
                <a:latin typeface="Calibri"/>
                <a:cs typeface="Calibri"/>
              </a:rPr>
              <a:t>n</a:t>
            </a:r>
            <a:r>
              <a:rPr dirty="0" sz="2400" spc="-25">
                <a:latin typeface="Calibri"/>
                <a:cs typeface="Calibri"/>
              </a:rPr>
              <a:t>t</a:t>
            </a:r>
            <a:r>
              <a:rPr dirty="0" sz="2400">
                <a:latin typeface="Calibri"/>
                <a:cs typeface="Calibri"/>
              </a:rPr>
              <a:t>erp</a:t>
            </a:r>
            <a:r>
              <a:rPr dirty="0" sz="2400" spc="-40">
                <a:latin typeface="Calibri"/>
                <a:cs typeface="Calibri"/>
              </a:rPr>
              <a:t>r</a:t>
            </a:r>
            <a:r>
              <a:rPr dirty="0" sz="2400" spc="-15">
                <a:latin typeface="Calibri"/>
                <a:cs typeface="Calibri"/>
              </a:rPr>
              <a:t>e</a:t>
            </a:r>
            <a:r>
              <a:rPr dirty="0" sz="2400" spc="-25">
                <a:latin typeface="Calibri"/>
                <a:cs typeface="Calibri"/>
              </a:rPr>
              <a:t>t</a:t>
            </a:r>
            <a:r>
              <a:rPr dirty="0" sz="2400">
                <a:latin typeface="Calibri"/>
                <a:cs typeface="Calibri"/>
              </a:rPr>
              <a:t>ed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</a:t>
            </a:r>
            <a:r>
              <a:rPr dirty="0" sz="2400" spc="-15">
                <a:solidFill>
                  <a:srgbClr val="006FC0"/>
                </a:solidFill>
                <a:latin typeface="Calibri"/>
                <a:cs typeface="Calibri"/>
              </a:rPr>
              <a:t>time</a:t>
            </a:r>
            <a:r>
              <a:rPr dirty="0" sz="2400">
                <a:latin typeface="Calibri"/>
                <a:cs typeface="Calibri"/>
              </a:rPr>
              <a:t>”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and, as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35">
                <a:latin typeface="Calibri"/>
                <a:cs typeface="Calibri"/>
              </a:rPr>
              <a:t>r</a:t>
            </a:r>
            <a:r>
              <a:rPr dirty="0" sz="2400">
                <a:latin typeface="Calibri"/>
                <a:cs typeface="Calibri"/>
              </a:rPr>
              <a:t>esult, </a:t>
            </a:r>
            <a:r>
              <a:rPr dirty="0" sz="2400" spc="-35">
                <a:latin typeface="Calibri"/>
                <a:cs typeface="Calibri"/>
              </a:rPr>
              <a:t>w</a:t>
            </a:r>
            <a:r>
              <a:rPr dirty="0" sz="2400">
                <a:latin typeface="Calibri"/>
                <a:cs typeface="Calibri"/>
              </a:rPr>
              <a:t>e </a:t>
            </a:r>
            <a:r>
              <a:rPr dirty="0" sz="2400" spc="-35">
                <a:latin typeface="Calibri"/>
                <a:cs typeface="Calibri"/>
              </a:rPr>
              <a:t>r</a:t>
            </a:r>
            <a:r>
              <a:rPr dirty="0" sz="2400" spc="-30">
                <a:latin typeface="Calibri"/>
                <a:cs typeface="Calibri"/>
              </a:rPr>
              <a:t>e</a:t>
            </a:r>
            <a:r>
              <a:rPr dirty="0" sz="2400" spc="-60">
                <a:latin typeface="Calibri"/>
                <a:cs typeface="Calibri"/>
              </a:rPr>
              <a:t>f</a:t>
            </a:r>
            <a:r>
              <a:rPr dirty="0" sz="2400">
                <a:latin typeface="Calibri"/>
                <a:cs typeface="Calibri"/>
              </a:rPr>
              <a:t>er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t</a:t>
            </a:r>
            <a:r>
              <a:rPr dirty="0" sz="2400">
                <a:latin typeface="Calibri"/>
                <a:cs typeface="Calibri"/>
              </a:rPr>
              <a:t>o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221F1F"/>
                </a:solidFill>
                <a:latin typeface="Calibri"/>
                <a:cs typeface="Calibri"/>
              </a:rPr>
              <a:t>X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(</a:t>
            </a:r>
            <a:r>
              <a:rPr dirty="0" sz="2400" spc="-10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10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)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 </a:t>
            </a:r>
            <a:r>
              <a:rPr dirty="0" sz="2400" spc="-55">
                <a:latin typeface="Calibri"/>
                <a:cs typeface="Calibri"/>
              </a:rPr>
              <a:t>“</a:t>
            </a:r>
            <a:r>
              <a:rPr dirty="0" sz="2400" spc="-35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dirty="0" sz="2400" spc="-45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dirty="0" sz="2400" spc="-25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dirty="0" sz="2400" spc="-35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dirty="0" sz="2400" spc="-2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dirty="0" sz="2400">
                <a:latin typeface="Calibri"/>
                <a:cs typeface="Calibri"/>
              </a:rPr>
              <a:t>”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 the p</a:t>
            </a:r>
            <a:r>
              <a:rPr dirty="0" sz="2400" spc="-40">
                <a:latin typeface="Calibri"/>
                <a:cs typeface="Calibri"/>
              </a:rPr>
              <a:t>r</a:t>
            </a:r>
            <a:r>
              <a:rPr dirty="0" sz="2400">
                <a:latin typeface="Calibri"/>
                <a:cs typeface="Calibri"/>
              </a:rPr>
              <a:t>ocess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a</a:t>
            </a:r>
            <a:r>
              <a:rPr dirty="0" sz="2400">
                <a:latin typeface="Calibri"/>
                <a:cs typeface="Calibri"/>
              </a:rPr>
              <a:t>t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time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t.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187960" indent="-175260">
              <a:lnSpc>
                <a:spcPct val="100000"/>
              </a:lnSpc>
              <a:buFont typeface="Arial"/>
              <a:buChar char="•"/>
              <a:tabLst>
                <a:tab pos="187960" algn="l"/>
                <a:tab pos="1068705" algn="l"/>
                <a:tab pos="1875155" algn="l"/>
                <a:tab pos="2600325" algn="l"/>
              </a:tabLst>
            </a:pP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When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	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ind</a:t>
            </a:r>
            <a:r>
              <a:rPr dirty="0" sz="2400" spc="-45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x	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400" spc="-30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221F1F"/>
                </a:solidFill>
                <a:latin typeface="Calibri"/>
                <a:cs typeface="Calibri"/>
              </a:rPr>
              <a:t>T	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o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f 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p</a:t>
            </a:r>
            <a:r>
              <a:rPr dirty="0" sz="2400" spc="-4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 spc="-20">
                <a:solidFill>
                  <a:srgbClr val="221F1F"/>
                </a:solidFill>
                <a:latin typeface="Calibri"/>
                <a:cs typeface="Calibri"/>
              </a:rPr>
              <a:t>oces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40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X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is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ou</a:t>
            </a:r>
            <a:r>
              <a:rPr dirty="0" sz="2400" spc="-25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dirty="0" sz="2400" spc="-45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able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400" spc="-35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217170">
              <a:lnSpc>
                <a:spcPct val="100000"/>
              </a:lnSpc>
            </a:pP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=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&gt; </a:t>
            </a:r>
            <a:r>
              <a:rPr dirty="0" sz="2400" i="1">
                <a:solidFill>
                  <a:srgbClr val="221F1F"/>
                </a:solidFill>
                <a:latin typeface="Calibri"/>
                <a:cs typeface="Calibri"/>
              </a:rPr>
              <a:t>X</a:t>
            </a:r>
            <a:r>
              <a:rPr dirty="0" sz="2400" spc="-5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is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disc</a:t>
            </a:r>
            <a:r>
              <a:rPr dirty="0" sz="2400" spc="-35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 spc="-30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 spc="-35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20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-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time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3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400" spc="-35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ocha</a:t>
            </a:r>
            <a:r>
              <a:rPr dirty="0" sz="2400" spc="-3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tic</a:t>
            </a:r>
            <a:r>
              <a:rPr dirty="0" sz="2400" spc="-2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p</a:t>
            </a:r>
            <a:r>
              <a:rPr dirty="0" sz="2400" spc="-4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 spc="-20">
                <a:solidFill>
                  <a:srgbClr val="221F1F"/>
                </a:solidFill>
                <a:latin typeface="Calibri"/>
                <a:cs typeface="Calibri"/>
              </a:rPr>
              <a:t>ocess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87960" indent="-175260">
              <a:lnSpc>
                <a:spcPct val="100000"/>
              </a:lnSpc>
              <a:buFont typeface="Arial"/>
              <a:buChar char="•"/>
              <a:tabLst>
                <a:tab pos="187960" algn="l"/>
                <a:tab pos="1806575" algn="l"/>
              </a:tabLst>
            </a:pP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When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ind</a:t>
            </a:r>
            <a:r>
              <a:rPr dirty="0" sz="2400" spc="-40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x	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400" spc="-35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5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o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f 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p</a:t>
            </a:r>
            <a:r>
              <a:rPr dirty="0" sz="2400" spc="-4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 spc="-20">
                <a:solidFill>
                  <a:srgbClr val="221F1F"/>
                </a:solidFill>
                <a:latin typeface="Calibri"/>
                <a:cs typeface="Calibri"/>
              </a:rPr>
              <a:t>oces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40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X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is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sz="2400" spc="-25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tinuum</a:t>
            </a:r>
            <a:r>
              <a:rPr dirty="0" sz="2400" spc="-1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(un</a:t>
            </a:r>
            <a:r>
              <a:rPr dirty="0" sz="2400" spc="-2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ou</a:t>
            </a:r>
            <a:r>
              <a:rPr dirty="0" sz="2400" spc="-25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dirty="0" sz="2400" spc="-45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able)</a:t>
            </a:r>
            <a:endParaRPr sz="2400">
              <a:latin typeface="Calibri"/>
              <a:cs typeface="Calibri"/>
            </a:endParaRPr>
          </a:p>
          <a:p>
            <a:pPr marL="217170">
              <a:lnSpc>
                <a:spcPct val="100000"/>
              </a:lnSpc>
              <a:tabLst>
                <a:tab pos="1357630" algn="l"/>
              </a:tabLst>
            </a:pP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=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&gt; </a:t>
            </a:r>
            <a:r>
              <a:rPr dirty="0" sz="2400" i="1">
                <a:solidFill>
                  <a:srgbClr val="221F1F"/>
                </a:solidFill>
                <a:latin typeface="Calibri"/>
                <a:cs typeface="Calibri"/>
              </a:rPr>
              <a:t>X</a:t>
            </a:r>
            <a:r>
              <a:rPr dirty="0" sz="2400" spc="-5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is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	</a:t>
            </a:r>
            <a:r>
              <a:rPr dirty="0" sz="2400" spc="-40">
                <a:solidFill>
                  <a:srgbClr val="221F1F"/>
                </a:solidFill>
                <a:latin typeface="Calibri"/>
                <a:cs typeface="Calibri"/>
              </a:rPr>
              <a:t>c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o</a:t>
            </a:r>
            <a:r>
              <a:rPr dirty="0" sz="2400" spc="-25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tinuou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s-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time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400" spc="-35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ocha</a:t>
            </a:r>
            <a:r>
              <a:rPr dirty="0" sz="2400" spc="-3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tic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p</a:t>
            </a:r>
            <a:r>
              <a:rPr dirty="0" sz="2400" spc="-4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 spc="-20">
                <a:solidFill>
                  <a:srgbClr val="221F1F"/>
                </a:solidFill>
                <a:latin typeface="Calibri"/>
                <a:cs typeface="Calibri"/>
              </a:rPr>
              <a:t>ocess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>
                <a:solidFill>
                  <a:srgbClr val="000000"/>
                </a:solidFill>
              </a:rPr>
              <a:t>Conditional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Dist</a:t>
            </a:r>
            <a:r>
              <a:rPr dirty="0" sz="2950" spc="-10">
                <a:solidFill>
                  <a:srgbClr val="000000"/>
                </a:solidFill>
              </a:rPr>
              <a:t>r</a:t>
            </a:r>
            <a:r>
              <a:rPr dirty="0" sz="2950">
                <a:solidFill>
                  <a:srgbClr val="000000"/>
                </a:solidFill>
              </a:rPr>
              <a:t>ibution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of</a:t>
            </a:r>
            <a:r>
              <a:rPr dirty="0" sz="2950" spc="-1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the</a:t>
            </a:r>
            <a:r>
              <a:rPr dirty="0" sz="2950" spc="-160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Arrival</a:t>
            </a:r>
            <a:r>
              <a:rPr dirty="0" sz="2950" spc="-40">
                <a:solidFill>
                  <a:srgbClr val="000000"/>
                </a:solidFill>
              </a:rPr>
              <a:t> </a:t>
            </a:r>
            <a:r>
              <a:rPr dirty="0" sz="2950" spc="-55">
                <a:solidFill>
                  <a:srgbClr val="000000"/>
                </a:solidFill>
              </a:rPr>
              <a:t>T</a:t>
            </a:r>
            <a:r>
              <a:rPr dirty="0" sz="2950">
                <a:solidFill>
                  <a:srgbClr val="000000"/>
                </a:solidFill>
              </a:rPr>
              <a:t>imes</a:t>
            </a:r>
            <a:endParaRPr sz="2950"/>
          </a:p>
        </p:txBody>
      </p:sp>
      <p:sp>
        <p:nvSpPr>
          <p:cNvPr id="4" name="object 4"/>
          <p:cNvSpPr/>
          <p:nvPr/>
        </p:nvSpPr>
        <p:spPr>
          <a:xfrm>
            <a:off x="1169987" y="1690624"/>
            <a:ext cx="4217924" cy="504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69987" y="2482850"/>
            <a:ext cx="5800725" cy="682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71575" y="3778250"/>
            <a:ext cx="3814826" cy="835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66812" y="3773424"/>
            <a:ext cx="3824604" cy="844550"/>
          </a:xfrm>
          <a:custGeom>
            <a:avLst/>
            <a:gdLst/>
            <a:ahLst/>
            <a:cxnLst/>
            <a:rect l="l" t="t" r="r" b="b"/>
            <a:pathLst>
              <a:path w="3824604" h="844550">
                <a:moveTo>
                  <a:pt x="0" y="844549"/>
                </a:moveTo>
                <a:lnTo>
                  <a:pt x="3824351" y="844549"/>
                </a:lnTo>
                <a:lnTo>
                  <a:pt x="3824351" y="0"/>
                </a:lnTo>
                <a:lnTo>
                  <a:pt x="0" y="0"/>
                </a:lnTo>
                <a:lnTo>
                  <a:pt x="0" y="844549"/>
                </a:lnTo>
                <a:close/>
              </a:path>
            </a:pathLst>
          </a:custGeom>
          <a:ln w="9525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70276" y="2482913"/>
            <a:ext cx="431800" cy="719455"/>
          </a:xfrm>
          <a:custGeom>
            <a:avLst/>
            <a:gdLst/>
            <a:ahLst/>
            <a:cxnLst/>
            <a:rect l="l" t="t" r="r" b="b"/>
            <a:pathLst>
              <a:path w="431800" h="719455">
                <a:moveTo>
                  <a:pt x="0" y="719137"/>
                </a:moveTo>
                <a:lnTo>
                  <a:pt x="431800" y="719137"/>
                </a:lnTo>
                <a:lnTo>
                  <a:pt x="431800" y="0"/>
                </a:lnTo>
                <a:lnTo>
                  <a:pt x="0" y="0"/>
                </a:lnTo>
                <a:lnTo>
                  <a:pt x="0" y="719137"/>
                </a:lnTo>
                <a:close/>
              </a:path>
            </a:pathLst>
          </a:custGeom>
          <a:ln w="11428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86048" y="3188716"/>
            <a:ext cx="1369060" cy="603250"/>
          </a:xfrm>
          <a:custGeom>
            <a:avLst/>
            <a:gdLst/>
            <a:ahLst/>
            <a:cxnLst/>
            <a:rect l="l" t="t" r="r" b="b"/>
            <a:pathLst>
              <a:path w="1369060" h="603250">
                <a:moveTo>
                  <a:pt x="1332748" y="581408"/>
                </a:moveTo>
                <a:lnTo>
                  <a:pt x="1268602" y="589788"/>
                </a:lnTo>
                <a:lnTo>
                  <a:pt x="1265174" y="590168"/>
                </a:lnTo>
                <a:lnTo>
                  <a:pt x="1262634" y="593343"/>
                </a:lnTo>
                <a:lnTo>
                  <a:pt x="1263141" y="596900"/>
                </a:lnTo>
                <a:lnTo>
                  <a:pt x="1263523" y="600328"/>
                </a:lnTo>
                <a:lnTo>
                  <a:pt x="1266825" y="602741"/>
                </a:lnTo>
                <a:lnTo>
                  <a:pt x="1270253" y="602361"/>
                </a:lnTo>
                <a:lnTo>
                  <a:pt x="1360766" y="590550"/>
                </a:lnTo>
                <a:lnTo>
                  <a:pt x="1354454" y="590550"/>
                </a:lnTo>
                <a:lnTo>
                  <a:pt x="1332748" y="581408"/>
                </a:lnTo>
                <a:close/>
              </a:path>
              <a:path w="1369060" h="603250">
                <a:moveTo>
                  <a:pt x="1345233" y="579778"/>
                </a:moveTo>
                <a:lnTo>
                  <a:pt x="1332748" y="581408"/>
                </a:lnTo>
                <a:lnTo>
                  <a:pt x="1354454" y="590550"/>
                </a:lnTo>
                <a:lnTo>
                  <a:pt x="1355316" y="588517"/>
                </a:lnTo>
                <a:lnTo>
                  <a:pt x="1351788" y="588517"/>
                </a:lnTo>
                <a:lnTo>
                  <a:pt x="1345233" y="579778"/>
                </a:lnTo>
                <a:close/>
              </a:path>
              <a:path w="1369060" h="603250">
                <a:moveTo>
                  <a:pt x="1302892" y="506984"/>
                </a:moveTo>
                <a:lnTo>
                  <a:pt x="1300099" y="509015"/>
                </a:lnTo>
                <a:lnTo>
                  <a:pt x="1297304" y="511175"/>
                </a:lnTo>
                <a:lnTo>
                  <a:pt x="1296797" y="515112"/>
                </a:lnTo>
                <a:lnTo>
                  <a:pt x="1298828" y="517905"/>
                </a:lnTo>
                <a:lnTo>
                  <a:pt x="1337689" y="569719"/>
                </a:lnTo>
                <a:lnTo>
                  <a:pt x="1359408" y="578865"/>
                </a:lnTo>
                <a:lnTo>
                  <a:pt x="1354454" y="590550"/>
                </a:lnTo>
                <a:lnTo>
                  <a:pt x="1360766" y="590550"/>
                </a:lnTo>
                <a:lnTo>
                  <a:pt x="1368552" y="589534"/>
                </a:lnTo>
                <a:lnTo>
                  <a:pt x="1308989" y="510286"/>
                </a:lnTo>
                <a:lnTo>
                  <a:pt x="1306956" y="507491"/>
                </a:lnTo>
                <a:lnTo>
                  <a:pt x="1302892" y="506984"/>
                </a:lnTo>
                <a:close/>
              </a:path>
              <a:path w="1369060" h="603250">
                <a:moveTo>
                  <a:pt x="1356105" y="578358"/>
                </a:moveTo>
                <a:lnTo>
                  <a:pt x="1345233" y="579778"/>
                </a:lnTo>
                <a:lnTo>
                  <a:pt x="1351788" y="588517"/>
                </a:lnTo>
                <a:lnTo>
                  <a:pt x="1356105" y="578358"/>
                </a:lnTo>
                <a:close/>
              </a:path>
              <a:path w="1369060" h="603250">
                <a:moveTo>
                  <a:pt x="1358201" y="578358"/>
                </a:moveTo>
                <a:lnTo>
                  <a:pt x="1356105" y="578358"/>
                </a:lnTo>
                <a:lnTo>
                  <a:pt x="1351788" y="588517"/>
                </a:lnTo>
                <a:lnTo>
                  <a:pt x="1355316" y="588517"/>
                </a:lnTo>
                <a:lnTo>
                  <a:pt x="1359408" y="578865"/>
                </a:lnTo>
                <a:lnTo>
                  <a:pt x="1358201" y="578358"/>
                </a:lnTo>
                <a:close/>
              </a:path>
              <a:path w="1369060" h="603250">
                <a:moveTo>
                  <a:pt x="35633" y="21388"/>
                </a:moveTo>
                <a:lnTo>
                  <a:pt x="23253" y="22987"/>
                </a:lnTo>
                <a:lnTo>
                  <a:pt x="30899" y="33165"/>
                </a:lnTo>
                <a:lnTo>
                  <a:pt x="1332748" y="581408"/>
                </a:lnTo>
                <a:lnTo>
                  <a:pt x="1345233" y="579778"/>
                </a:lnTo>
                <a:lnTo>
                  <a:pt x="1337689" y="569719"/>
                </a:lnTo>
                <a:lnTo>
                  <a:pt x="35633" y="21388"/>
                </a:lnTo>
                <a:close/>
              </a:path>
              <a:path w="1369060" h="603250">
                <a:moveTo>
                  <a:pt x="1337689" y="569719"/>
                </a:moveTo>
                <a:lnTo>
                  <a:pt x="1345233" y="579778"/>
                </a:lnTo>
                <a:lnTo>
                  <a:pt x="1356105" y="578358"/>
                </a:lnTo>
                <a:lnTo>
                  <a:pt x="1358201" y="578358"/>
                </a:lnTo>
                <a:lnTo>
                  <a:pt x="1337689" y="569719"/>
                </a:lnTo>
                <a:close/>
              </a:path>
              <a:path w="1369060" h="603250">
                <a:moveTo>
                  <a:pt x="101726" y="0"/>
                </a:moveTo>
                <a:lnTo>
                  <a:pt x="98298" y="508"/>
                </a:lnTo>
                <a:lnTo>
                  <a:pt x="0" y="13208"/>
                </a:lnTo>
                <a:lnTo>
                  <a:pt x="59562" y="92455"/>
                </a:lnTo>
                <a:lnTo>
                  <a:pt x="61594" y="95250"/>
                </a:lnTo>
                <a:lnTo>
                  <a:pt x="65659" y="95885"/>
                </a:lnTo>
                <a:lnTo>
                  <a:pt x="68452" y="93725"/>
                </a:lnTo>
                <a:lnTo>
                  <a:pt x="71247" y="91693"/>
                </a:lnTo>
                <a:lnTo>
                  <a:pt x="71754" y="87629"/>
                </a:lnTo>
                <a:lnTo>
                  <a:pt x="69723" y="84836"/>
                </a:lnTo>
                <a:lnTo>
                  <a:pt x="30899" y="33165"/>
                </a:lnTo>
                <a:lnTo>
                  <a:pt x="9143" y="24002"/>
                </a:lnTo>
                <a:lnTo>
                  <a:pt x="14096" y="12318"/>
                </a:lnTo>
                <a:lnTo>
                  <a:pt x="103581" y="12318"/>
                </a:lnTo>
                <a:lnTo>
                  <a:pt x="105917" y="9398"/>
                </a:lnTo>
                <a:lnTo>
                  <a:pt x="105410" y="5968"/>
                </a:lnTo>
                <a:lnTo>
                  <a:pt x="105028" y="2412"/>
                </a:lnTo>
                <a:lnTo>
                  <a:pt x="101726" y="0"/>
                </a:lnTo>
                <a:close/>
              </a:path>
              <a:path w="1369060" h="603250">
                <a:moveTo>
                  <a:pt x="14096" y="12318"/>
                </a:moveTo>
                <a:lnTo>
                  <a:pt x="9143" y="24002"/>
                </a:lnTo>
                <a:lnTo>
                  <a:pt x="30899" y="33165"/>
                </a:lnTo>
                <a:lnTo>
                  <a:pt x="24302" y="24384"/>
                </a:lnTo>
                <a:lnTo>
                  <a:pt x="12445" y="24384"/>
                </a:lnTo>
                <a:lnTo>
                  <a:pt x="16763" y="14350"/>
                </a:lnTo>
                <a:lnTo>
                  <a:pt x="18922" y="14350"/>
                </a:lnTo>
                <a:lnTo>
                  <a:pt x="14096" y="12318"/>
                </a:lnTo>
                <a:close/>
              </a:path>
              <a:path w="1369060" h="603250">
                <a:moveTo>
                  <a:pt x="16763" y="14350"/>
                </a:moveTo>
                <a:lnTo>
                  <a:pt x="12445" y="24384"/>
                </a:lnTo>
                <a:lnTo>
                  <a:pt x="23253" y="22987"/>
                </a:lnTo>
                <a:lnTo>
                  <a:pt x="16763" y="14350"/>
                </a:lnTo>
                <a:close/>
              </a:path>
              <a:path w="1369060" h="603250">
                <a:moveTo>
                  <a:pt x="23253" y="22987"/>
                </a:moveTo>
                <a:lnTo>
                  <a:pt x="12445" y="24384"/>
                </a:lnTo>
                <a:lnTo>
                  <a:pt x="24302" y="24384"/>
                </a:lnTo>
                <a:lnTo>
                  <a:pt x="23253" y="22987"/>
                </a:lnTo>
                <a:close/>
              </a:path>
              <a:path w="1369060" h="603250">
                <a:moveTo>
                  <a:pt x="18922" y="14350"/>
                </a:moveTo>
                <a:lnTo>
                  <a:pt x="16763" y="14350"/>
                </a:lnTo>
                <a:lnTo>
                  <a:pt x="23253" y="22987"/>
                </a:lnTo>
                <a:lnTo>
                  <a:pt x="35633" y="21388"/>
                </a:lnTo>
                <a:lnTo>
                  <a:pt x="18922" y="14350"/>
                </a:lnTo>
                <a:close/>
              </a:path>
              <a:path w="1369060" h="603250">
                <a:moveTo>
                  <a:pt x="103581" y="12318"/>
                </a:moveTo>
                <a:lnTo>
                  <a:pt x="14096" y="12318"/>
                </a:lnTo>
                <a:lnTo>
                  <a:pt x="35633" y="21388"/>
                </a:lnTo>
                <a:lnTo>
                  <a:pt x="99949" y="13080"/>
                </a:lnTo>
                <a:lnTo>
                  <a:pt x="103377" y="12573"/>
                </a:lnTo>
                <a:lnTo>
                  <a:pt x="103581" y="12318"/>
                </a:lnTo>
                <a:close/>
              </a:path>
            </a:pathLst>
          </a:custGeom>
          <a:solidFill>
            <a:srgbClr val="D162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45176" y="4065651"/>
            <a:ext cx="576580" cy="360680"/>
          </a:xfrm>
          <a:custGeom>
            <a:avLst/>
            <a:gdLst/>
            <a:ahLst/>
            <a:cxnLst/>
            <a:rect l="l" t="t" r="r" b="b"/>
            <a:pathLst>
              <a:path w="576579" h="360679">
                <a:moveTo>
                  <a:pt x="395986" y="0"/>
                </a:moveTo>
                <a:lnTo>
                  <a:pt x="395986" y="90042"/>
                </a:lnTo>
                <a:lnTo>
                  <a:pt x="0" y="90042"/>
                </a:lnTo>
                <a:lnTo>
                  <a:pt x="0" y="270255"/>
                </a:lnTo>
                <a:lnTo>
                  <a:pt x="395986" y="270255"/>
                </a:lnTo>
                <a:lnTo>
                  <a:pt x="395986" y="360298"/>
                </a:lnTo>
                <a:lnTo>
                  <a:pt x="576199" y="180086"/>
                </a:lnTo>
                <a:lnTo>
                  <a:pt x="3959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45176" y="4065651"/>
            <a:ext cx="576580" cy="360680"/>
          </a:xfrm>
          <a:custGeom>
            <a:avLst/>
            <a:gdLst/>
            <a:ahLst/>
            <a:cxnLst/>
            <a:rect l="l" t="t" r="r" b="b"/>
            <a:pathLst>
              <a:path w="576579" h="360679">
                <a:moveTo>
                  <a:pt x="0" y="90042"/>
                </a:moveTo>
                <a:lnTo>
                  <a:pt x="395986" y="90042"/>
                </a:lnTo>
                <a:lnTo>
                  <a:pt x="395986" y="0"/>
                </a:lnTo>
                <a:lnTo>
                  <a:pt x="576199" y="180086"/>
                </a:lnTo>
                <a:lnTo>
                  <a:pt x="395986" y="360298"/>
                </a:lnTo>
                <a:lnTo>
                  <a:pt x="395986" y="270255"/>
                </a:lnTo>
                <a:lnTo>
                  <a:pt x="0" y="270255"/>
                </a:lnTo>
                <a:lnTo>
                  <a:pt x="0" y="90042"/>
                </a:lnTo>
                <a:close/>
              </a:path>
            </a:pathLst>
          </a:custGeom>
          <a:ln w="1142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000496" y="4136302"/>
            <a:ext cx="323786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0" i="1">
                <a:latin typeface="Georgia"/>
                <a:cs typeface="Georgia"/>
              </a:rPr>
              <a:t>f</a:t>
            </a:r>
            <a:r>
              <a:rPr dirty="0" sz="1800" spc="-10" i="1">
                <a:latin typeface="Georgia"/>
                <a:cs typeface="Georgia"/>
              </a:rPr>
              <a:t>  </a:t>
            </a:r>
            <a:r>
              <a:rPr dirty="0" sz="1800" spc="-10">
                <a:latin typeface="Georgia"/>
                <a:cs typeface="Georgia"/>
              </a:rPr>
              <a:t>=</a:t>
            </a:r>
            <a:r>
              <a:rPr dirty="0" sz="1800" spc="-5">
                <a:latin typeface="Georgia"/>
                <a:cs typeface="Georgia"/>
              </a:rPr>
              <a:t> </a:t>
            </a:r>
            <a:r>
              <a:rPr dirty="0" sz="1800" spc="-10">
                <a:latin typeface="Georgia"/>
                <a:cs typeface="Georgia"/>
              </a:rPr>
              <a:t>1</a:t>
            </a:r>
            <a:r>
              <a:rPr dirty="0" sz="1800" spc="-5">
                <a:latin typeface="Georgia"/>
                <a:cs typeface="Georgia"/>
              </a:rPr>
              <a:t>/</a:t>
            </a:r>
            <a:r>
              <a:rPr dirty="0" sz="1800">
                <a:latin typeface="Georgia"/>
                <a:cs typeface="Georgia"/>
              </a:rPr>
              <a:t>t </a:t>
            </a:r>
            <a:r>
              <a:rPr dirty="0" sz="1800" spc="15">
                <a:latin typeface="Georgia"/>
                <a:cs typeface="Georgia"/>
              </a:rPr>
              <a:t> </a:t>
            </a:r>
            <a:r>
              <a:rPr dirty="0" sz="1800" spc="-10">
                <a:solidFill>
                  <a:srgbClr val="C00000"/>
                </a:solidFill>
                <a:latin typeface="Georgia"/>
                <a:cs typeface="Georgia"/>
              </a:rPr>
              <a:t>(a</a:t>
            </a:r>
            <a:r>
              <a:rPr dirty="0" sz="1800" spc="1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Georgia"/>
                <a:cs typeface="Georgia"/>
              </a:rPr>
              <a:t>unif</a:t>
            </a:r>
            <a:r>
              <a:rPr dirty="0" sz="1800" spc="5">
                <a:solidFill>
                  <a:srgbClr val="C00000"/>
                </a:solidFill>
                <a:latin typeface="Georgia"/>
                <a:cs typeface="Georgia"/>
              </a:rPr>
              <a:t>o</a:t>
            </a:r>
            <a:r>
              <a:rPr dirty="0" sz="1800" spc="-15">
                <a:solidFill>
                  <a:srgbClr val="C00000"/>
                </a:solidFill>
                <a:latin typeface="Georgia"/>
                <a:cs typeface="Georgia"/>
              </a:rPr>
              <a:t>rm</a:t>
            </a:r>
            <a:r>
              <a:rPr dirty="0" sz="1800" spc="-5">
                <a:solidFill>
                  <a:srgbClr val="C00000"/>
                </a:solidFill>
                <a:latin typeface="Georgia"/>
                <a:cs typeface="Georgia"/>
              </a:rPr>
              <a:t> dis</a:t>
            </a:r>
            <a:r>
              <a:rPr dirty="0" sz="1800" spc="5">
                <a:solidFill>
                  <a:srgbClr val="C00000"/>
                </a:solidFill>
                <a:latin typeface="Georgia"/>
                <a:cs typeface="Georgia"/>
              </a:rPr>
              <a:t>t</a:t>
            </a:r>
            <a:r>
              <a:rPr dirty="0" sz="1800">
                <a:solidFill>
                  <a:srgbClr val="C00000"/>
                </a:solidFill>
                <a:latin typeface="Georgia"/>
                <a:cs typeface="Georgia"/>
              </a:rPr>
              <a:t>ribut</a:t>
            </a:r>
            <a:r>
              <a:rPr dirty="0" sz="1800" spc="-10">
                <a:solidFill>
                  <a:srgbClr val="C00000"/>
                </a:solidFill>
                <a:latin typeface="Georgia"/>
                <a:cs typeface="Georgia"/>
              </a:rPr>
              <a:t>ion)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r>
              <a:rPr dirty="0" spc="-10"/>
              <a:t>31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330325"/>
            <a:ext cx="9583801" cy="615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6750" y="465137"/>
            <a:ext cx="2190750" cy="3349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38187" y="2554287"/>
            <a:ext cx="909637" cy="252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49425" y="3092386"/>
            <a:ext cx="7105650" cy="2809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46250" y="3887724"/>
            <a:ext cx="6600825" cy="20097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r>
              <a:rPr dirty="0" spc="-10"/>
              <a:t>32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2063750"/>
            <a:ext cx="9405874" cy="1284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6750" y="1271587"/>
            <a:ext cx="1457325" cy="268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38187" y="3683063"/>
            <a:ext cx="909637" cy="252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44625" y="4195762"/>
            <a:ext cx="8510524" cy="6048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74850" y="5303837"/>
            <a:ext cx="8551799" cy="12826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54050" y="419772"/>
            <a:ext cx="7348220" cy="403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b="1">
                <a:latin typeface="Times New Roman"/>
                <a:cs typeface="Times New Roman"/>
              </a:rPr>
              <a:t>Conditional</a:t>
            </a:r>
            <a:r>
              <a:rPr dirty="0" sz="2950" spc="5" b="1">
                <a:latin typeface="Times New Roman"/>
                <a:cs typeface="Times New Roman"/>
              </a:rPr>
              <a:t> </a:t>
            </a:r>
            <a:r>
              <a:rPr dirty="0" sz="2950" b="1">
                <a:latin typeface="Times New Roman"/>
                <a:cs typeface="Times New Roman"/>
              </a:rPr>
              <a:t>Dist</a:t>
            </a:r>
            <a:r>
              <a:rPr dirty="0" sz="2950" spc="-10" b="1">
                <a:latin typeface="Times New Roman"/>
                <a:cs typeface="Times New Roman"/>
              </a:rPr>
              <a:t>r</a:t>
            </a:r>
            <a:r>
              <a:rPr dirty="0" sz="2950" b="1">
                <a:latin typeface="Times New Roman"/>
                <a:cs typeface="Times New Roman"/>
              </a:rPr>
              <a:t>ibution</a:t>
            </a:r>
            <a:r>
              <a:rPr dirty="0" sz="2950" spc="5" b="1">
                <a:latin typeface="Times New Roman"/>
                <a:cs typeface="Times New Roman"/>
              </a:rPr>
              <a:t> </a:t>
            </a:r>
            <a:r>
              <a:rPr dirty="0" sz="2950" b="1">
                <a:latin typeface="Times New Roman"/>
                <a:cs typeface="Times New Roman"/>
              </a:rPr>
              <a:t>of</a:t>
            </a:r>
            <a:r>
              <a:rPr dirty="0" sz="2950" spc="-15" b="1">
                <a:latin typeface="Times New Roman"/>
                <a:cs typeface="Times New Roman"/>
              </a:rPr>
              <a:t> </a:t>
            </a:r>
            <a:r>
              <a:rPr dirty="0" sz="2950" b="1">
                <a:latin typeface="Times New Roman"/>
                <a:cs typeface="Times New Roman"/>
              </a:rPr>
              <a:t>the</a:t>
            </a:r>
            <a:r>
              <a:rPr dirty="0" sz="2950" spc="-160" b="1">
                <a:latin typeface="Times New Roman"/>
                <a:cs typeface="Times New Roman"/>
              </a:rPr>
              <a:t> </a:t>
            </a:r>
            <a:r>
              <a:rPr dirty="0" sz="2950" b="1">
                <a:latin typeface="Times New Roman"/>
                <a:cs typeface="Times New Roman"/>
              </a:rPr>
              <a:t>Arrival</a:t>
            </a:r>
            <a:r>
              <a:rPr dirty="0" sz="2950" spc="-40" b="1">
                <a:latin typeface="Times New Roman"/>
                <a:cs typeface="Times New Roman"/>
              </a:rPr>
              <a:t> </a:t>
            </a:r>
            <a:r>
              <a:rPr dirty="0" sz="2950" spc="-55" b="1">
                <a:latin typeface="Times New Roman"/>
                <a:cs typeface="Times New Roman"/>
              </a:rPr>
              <a:t>T</a:t>
            </a:r>
            <a:r>
              <a:rPr dirty="0" sz="2950" b="1">
                <a:latin typeface="Times New Roman"/>
                <a:cs typeface="Times New Roman"/>
              </a:rPr>
              <a:t>imes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r>
              <a:rPr dirty="0" spc="-10"/>
              <a:t>33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2150" y="1338199"/>
            <a:ext cx="5272024" cy="66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06676" y="538162"/>
            <a:ext cx="4141724" cy="33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62150" y="2335149"/>
            <a:ext cx="7542276" cy="660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33651" y="3343211"/>
            <a:ext cx="5448300" cy="7921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59051" y="4279900"/>
            <a:ext cx="565150" cy="5778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r>
              <a:rPr dirty="0" spc="-10"/>
              <a:t>34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1525" y="4643501"/>
            <a:ext cx="8931275" cy="226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044433" y="5614187"/>
            <a:ext cx="93980" cy="270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5" i="1">
                <a:latin typeface="Times New Roman"/>
                <a:cs typeface="Times New Roman"/>
              </a:rPr>
              <a:t>t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6032" y="5683043"/>
            <a:ext cx="584200" cy="270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5">
                <a:latin typeface="Microsoft JhengHei"/>
                <a:cs typeface="Microsoft JhengHei"/>
              </a:rPr>
              <a:t>....</a:t>
            </a:r>
            <a:r>
              <a:rPr dirty="0" sz="1900" spc="-10">
                <a:latin typeface="Microsoft JhengHei"/>
                <a:cs typeface="Microsoft JhengHei"/>
              </a:rPr>
              <a:t>.</a:t>
            </a:r>
            <a:r>
              <a:rPr dirty="0" sz="1900" spc="-5">
                <a:latin typeface="Microsoft JhengHei"/>
                <a:cs typeface="Microsoft JhengHei"/>
              </a:rPr>
              <a:t>.</a:t>
            </a:r>
            <a:r>
              <a:rPr dirty="0" sz="1900" spc="-20">
                <a:latin typeface="Microsoft JhengHei"/>
                <a:cs typeface="Microsoft JhengHei"/>
              </a:rPr>
              <a:t>.</a:t>
            </a:r>
            <a:r>
              <a:rPr dirty="0" sz="1900" spc="-5">
                <a:latin typeface="Microsoft JhengHei"/>
                <a:cs typeface="Microsoft JhengHei"/>
              </a:rPr>
              <a:t>.</a:t>
            </a:r>
            <a:r>
              <a:rPr dirty="0" sz="1900" spc="-15">
                <a:latin typeface="Microsoft JhengHei"/>
                <a:cs typeface="Microsoft JhengHei"/>
              </a:rPr>
              <a:t>.</a:t>
            </a:r>
            <a:r>
              <a:rPr dirty="0" sz="1900">
                <a:latin typeface="Microsoft JhengHei"/>
                <a:cs typeface="Microsoft JhengHei"/>
              </a:rPr>
              <a:t>.</a:t>
            </a:r>
            <a:endParaRPr sz="19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90950" y="3570287"/>
            <a:ext cx="3500374" cy="928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472944" y="6652681"/>
            <a:ext cx="219075" cy="295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i="1">
                <a:latin typeface="Georgia"/>
                <a:cs typeface="Georgia"/>
              </a:rPr>
              <a:t>S</a:t>
            </a:r>
            <a:r>
              <a:rPr dirty="0" baseline="-20833" sz="1800" spc="-15" i="1">
                <a:latin typeface="Georgia"/>
                <a:cs typeface="Georgia"/>
              </a:rPr>
              <a:t>1</a:t>
            </a:r>
            <a:endParaRPr baseline="-20833" sz="18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8867" y="6643029"/>
            <a:ext cx="238760" cy="295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i="1">
                <a:latin typeface="Georgia"/>
                <a:cs typeface="Georgia"/>
              </a:rPr>
              <a:t>S</a:t>
            </a:r>
            <a:r>
              <a:rPr dirty="0" baseline="-20833" sz="1800" spc="-15" i="1">
                <a:latin typeface="Georgia"/>
                <a:cs typeface="Georgia"/>
              </a:rPr>
              <a:t>2</a:t>
            </a:r>
            <a:endParaRPr baseline="-20833" sz="18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41520" y="6652681"/>
            <a:ext cx="238760" cy="295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i="1">
                <a:latin typeface="Georgia"/>
                <a:cs typeface="Georgia"/>
              </a:rPr>
              <a:t>S</a:t>
            </a:r>
            <a:r>
              <a:rPr dirty="0" baseline="-20833" sz="1800" spc="-15" i="1">
                <a:latin typeface="Georgia"/>
                <a:cs typeface="Georgia"/>
              </a:rPr>
              <a:t>2</a:t>
            </a:r>
            <a:endParaRPr baseline="-20833" sz="18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34097" y="6652681"/>
            <a:ext cx="436880" cy="295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30"/>
              </a:lnSpc>
            </a:pPr>
            <a:r>
              <a:rPr dirty="0" baseline="13888" sz="2700" spc="-7" i="1">
                <a:latin typeface="Georgia"/>
                <a:cs typeface="Georgia"/>
              </a:rPr>
              <a:t>S</a:t>
            </a:r>
            <a:r>
              <a:rPr dirty="0" sz="1200" spc="-5" i="1">
                <a:latin typeface="Georgia"/>
                <a:cs typeface="Georgia"/>
              </a:rPr>
              <a:t>N(t</a:t>
            </a:r>
            <a:r>
              <a:rPr dirty="0" sz="1200" i="1">
                <a:latin typeface="Georgia"/>
                <a:cs typeface="Georgia"/>
              </a:rPr>
              <a:t>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2287" y="1690687"/>
            <a:ext cx="9720580" cy="287655"/>
          </a:xfrm>
          <a:custGeom>
            <a:avLst/>
            <a:gdLst/>
            <a:ahLst/>
            <a:cxnLst/>
            <a:rect l="l" t="t" r="r" b="b"/>
            <a:pathLst>
              <a:path w="9720580" h="287655">
                <a:moveTo>
                  <a:pt x="0" y="287337"/>
                </a:moveTo>
                <a:lnTo>
                  <a:pt x="9720199" y="287337"/>
                </a:lnTo>
                <a:lnTo>
                  <a:pt x="9720199" y="0"/>
                </a:lnTo>
                <a:lnTo>
                  <a:pt x="0" y="0"/>
                </a:lnTo>
                <a:lnTo>
                  <a:pt x="0" y="2873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19251" y="419772"/>
            <a:ext cx="5245100" cy="403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b="1">
                <a:latin typeface="Times New Roman"/>
                <a:cs typeface="Times New Roman"/>
              </a:rPr>
              <a:t>Example</a:t>
            </a:r>
            <a:r>
              <a:rPr dirty="0" sz="2950" spc="5" b="1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(Ex.</a:t>
            </a:r>
            <a:r>
              <a:rPr dirty="0" sz="2950" spc="5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2.3(A)</a:t>
            </a:r>
            <a:r>
              <a:rPr dirty="0" sz="2950" spc="5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p.68</a:t>
            </a:r>
            <a:r>
              <a:rPr dirty="0" sz="2950" spc="20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[Ross])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r>
              <a:rPr dirty="0" spc="-10"/>
              <a:t>35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19251" y="1242250"/>
            <a:ext cx="9093835" cy="1049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7400"/>
              </a:lnSpc>
              <a:tabLst>
                <a:tab pos="5799455" algn="l"/>
              </a:tabLst>
            </a:pP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Suppos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250" spc="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1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h</a:t>
            </a:r>
            <a:r>
              <a:rPr dirty="0" sz="2250" spc="-25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 spc="2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 spc="-55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 spc="-35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250" spc="-30">
                <a:solidFill>
                  <a:srgbClr val="221F1F"/>
                </a:solidFill>
                <a:latin typeface="Calibri"/>
                <a:cs typeface="Calibri"/>
              </a:rPr>
              <a:t>v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ele</a:t>
            </a:r>
            <a:r>
              <a:rPr dirty="0" sz="2250" spc="-35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250" spc="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arri</a:t>
            </a:r>
            <a:r>
              <a:rPr dirty="0" sz="2250" spc="-30">
                <a:solidFill>
                  <a:srgbClr val="221F1F"/>
                </a:solidFill>
                <a:latin typeface="Calibri"/>
                <a:cs typeface="Calibri"/>
              </a:rPr>
              <a:t>v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250" spc="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25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 spc="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a t</a:t>
            </a:r>
            <a:r>
              <a:rPr dirty="0" sz="2250" spc="-55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ain</a:t>
            </a:r>
            <a:r>
              <a:rPr dirty="0" sz="2250" spc="2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depo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in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ac</a:t>
            </a:r>
            <a:r>
              <a:rPr dirty="0" sz="2250" spc="-20">
                <a:solidFill>
                  <a:srgbClr val="221F1F"/>
                </a:solidFill>
                <a:latin typeface="Calibri"/>
                <a:cs typeface="Calibri"/>
              </a:rPr>
              <a:t>c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o</a:t>
            </a:r>
            <a:r>
              <a:rPr dirty="0" sz="2250" spc="-35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danc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250" spc="4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with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a </a:t>
            </a:r>
            <a:r>
              <a:rPr dirty="0" sz="2250" spc="-45">
                <a:solidFill>
                  <a:srgbClr val="221F1F"/>
                </a:solidFill>
                <a:latin typeface="Calibri"/>
                <a:cs typeface="Calibri"/>
              </a:rPr>
              <a:t>P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oisson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 p</a:t>
            </a:r>
            <a:r>
              <a:rPr dirty="0" sz="2250" spc="-4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oces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w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ith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45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 spc="-25">
                <a:solidFill>
                  <a:srgbClr val="221F1F"/>
                </a:solidFill>
                <a:latin typeface="Calibri"/>
                <a:cs typeface="Calibri"/>
              </a:rPr>
              <a:t>at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250" spc="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i="1">
                <a:solidFill>
                  <a:srgbClr val="221F1F"/>
                </a:solidFill>
                <a:latin typeface="Calibri"/>
                <a:cs typeface="Calibri"/>
              </a:rPr>
              <a:t>λ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. If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the t</a:t>
            </a:r>
            <a:r>
              <a:rPr dirty="0" sz="2250" spc="-5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ain</a:t>
            </a:r>
            <a:r>
              <a:rPr dirty="0" sz="2250" spc="2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depart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250" spc="2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25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time</a:t>
            </a:r>
            <a:r>
              <a:rPr dirty="0" sz="2250" spc="3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,	wh</a:t>
            </a:r>
            <a:r>
              <a:rPr dirty="0" sz="2250" spc="-20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 is</a:t>
            </a:r>
            <a:r>
              <a:rPr dirty="0" sz="2250" spc="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the </a:t>
            </a:r>
            <a:r>
              <a:rPr dirty="0" sz="2250" spc="-30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xpec</a:t>
            </a:r>
            <a:r>
              <a:rPr dirty="0" sz="2250" spc="-3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ed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su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m</a:t>
            </a:r>
            <a:r>
              <a:rPr dirty="0" sz="2250" spc="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of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the </a:t>
            </a:r>
            <a:r>
              <a:rPr dirty="0" sz="2250" spc="-20">
                <a:solidFill>
                  <a:srgbClr val="221F1F"/>
                </a:solidFill>
                <a:latin typeface="Calibri"/>
                <a:cs typeface="Calibri"/>
              </a:rPr>
              <a:t>w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aiting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times</a:t>
            </a:r>
            <a:r>
              <a:rPr dirty="0" sz="2250" spc="2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o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f </a:t>
            </a:r>
            <a:r>
              <a:rPr dirty="0" sz="2250" spc="-1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 spc="-55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 spc="-35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250" spc="-30">
                <a:solidFill>
                  <a:srgbClr val="221F1F"/>
                </a:solidFill>
                <a:latin typeface="Calibri"/>
                <a:cs typeface="Calibri"/>
              </a:rPr>
              <a:t>v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ele</a:t>
            </a:r>
            <a:r>
              <a:rPr dirty="0" sz="2250" spc="-35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250" spc="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arriving</a:t>
            </a:r>
            <a:r>
              <a:rPr dirty="0" sz="2250" spc="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in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(0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,</a:t>
            </a:r>
            <a:r>
              <a:rPr dirty="0" sz="2250" spc="-5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)?</a:t>
            </a:r>
            <a:endParaRPr sz="2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>
                <a:solidFill>
                  <a:srgbClr val="000000"/>
                </a:solidFill>
              </a:rPr>
              <a:t>Solution</a:t>
            </a:r>
            <a:endParaRPr sz="2950"/>
          </a:p>
        </p:txBody>
      </p:sp>
      <p:sp>
        <p:nvSpPr>
          <p:cNvPr id="4" name="object 4"/>
          <p:cNvSpPr/>
          <p:nvPr/>
        </p:nvSpPr>
        <p:spPr>
          <a:xfrm>
            <a:off x="2825750" y="2122424"/>
            <a:ext cx="3505200" cy="1844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89226" y="4692586"/>
            <a:ext cx="4238625" cy="2325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16863" y="4133520"/>
            <a:ext cx="9092565" cy="680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 spc="-15">
                <a:latin typeface="Georgia"/>
                <a:cs typeface="Georgia"/>
              </a:rPr>
              <a:t>Let</a:t>
            </a:r>
            <a:r>
              <a:rPr dirty="0" sz="2300" spc="-15">
                <a:latin typeface="Georgia"/>
                <a:cs typeface="Georgia"/>
              </a:rPr>
              <a:t> </a:t>
            </a:r>
            <a:r>
              <a:rPr dirty="0" sz="2300" spc="-20" i="1">
                <a:latin typeface="Georgia"/>
                <a:cs typeface="Georgia"/>
              </a:rPr>
              <a:t>U</a:t>
            </a:r>
            <a:r>
              <a:rPr dirty="0" baseline="-20370" sz="2250" spc="15" i="1">
                <a:latin typeface="Georgia"/>
                <a:cs typeface="Georgia"/>
              </a:rPr>
              <a:t>1</a:t>
            </a:r>
            <a:r>
              <a:rPr dirty="0" sz="2300" spc="-10">
                <a:latin typeface="Georgia"/>
                <a:cs typeface="Georgia"/>
              </a:rPr>
              <a:t>,</a:t>
            </a:r>
            <a:r>
              <a:rPr dirty="0" sz="2300" spc="-10">
                <a:latin typeface="Georgia"/>
                <a:cs typeface="Georgia"/>
              </a:rPr>
              <a:t> </a:t>
            </a:r>
            <a:r>
              <a:rPr dirty="0" sz="2300" spc="-20" i="1">
                <a:latin typeface="Georgia"/>
                <a:cs typeface="Georgia"/>
              </a:rPr>
              <a:t>U</a:t>
            </a:r>
            <a:r>
              <a:rPr dirty="0" baseline="-20370" sz="2250" spc="22" i="1">
                <a:latin typeface="Georgia"/>
                <a:cs typeface="Georgia"/>
              </a:rPr>
              <a:t>2</a:t>
            </a:r>
            <a:r>
              <a:rPr dirty="0" sz="2300" spc="-10">
                <a:latin typeface="Georgia"/>
                <a:cs typeface="Georgia"/>
              </a:rPr>
              <a:t>,</a:t>
            </a:r>
            <a:r>
              <a:rPr dirty="0" sz="2300" spc="-5">
                <a:latin typeface="Georgia"/>
                <a:cs typeface="Georgia"/>
              </a:rPr>
              <a:t> </a:t>
            </a:r>
            <a:r>
              <a:rPr dirty="0" sz="2300" spc="-15">
                <a:latin typeface="Georgia"/>
                <a:cs typeface="Georgia"/>
              </a:rPr>
              <a:t>…,</a:t>
            </a:r>
            <a:r>
              <a:rPr dirty="0" sz="2300" spc="5">
                <a:latin typeface="Georgia"/>
                <a:cs typeface="Georgia"/>
              </a:rPr>
              <a:t> </a:t>
            </a:r>
            <a:r>
              <a:rPr dirty="0" sz="2300" spc="-20" i="1">
                <a:latin typeface="Georgia"/>
                <a:cs typeface="Georgia"/>
              </a:rPr>
              <a:t>U</a:t>
            </a:r>
            <a:r>
              <a:rPr dirty="0" baseline="-20370" sz="2250" spc="22" i="1">
                <a:latin typeface="Georgia"/>
                <a:cs typeface="Georgia"/>
              </a:rPr>
              <a:t>n</a:t>
            </a:r>
            <a:r>
              <a:rPr dirty="0" baseline="-20370" sz="2250" spc="262" i="1">
                <a:latin typeface="Georgia"/>
                <a:cs typeface="Georgia"/>
              </a:rPr>
              <a:t> </a:t>
            </a:r>
            <a:r>
              <a:rPr dirty="0" sz="2300" spc="-20">
                <a:latin typeface="Georgia"/>
                <a:cs typeface="Georgia"/>
              </a:rPr>
              <a:t>denot</a:t>
            </a:r>
            <a:r>
              <a:rPr dirty="0" sz="2300" spc="-15">
                <a:latin typeface="Georgia"/>
                <a:cs typeface="Georgia"/>
              </a:rPr>
              <a:t>e</a:t>
            </a:r>
            <a:r>
              <a:rPr dirty="0" sz="2300" spc="15">
                <a:latin typeface="Georgia"/>
                <a:cs typeface="Georgia"/>
              </a:rPr>
              <a:t> </a:t>
            </a:r>
            <a:r>
              <a:rPr dirty="0" sz="2300" spc="-15">
                <a:latin typeface="Georgia"/>
                <a:cs typeface="Georgia"/>
              </a:rPr>
              <a:t>a</a:t>
            </a:r>
            <a:r>
              <a:rPr dirty="0" sz="2300" spc="-5">
                <a:latin typeface="Georgia"/>
                <a:cs typeface="Georgia"/>
              </a:rPr>
              <a:t> </a:t>
            </a:r>
            <a:r>
              <a:rPr dirty="0" sz="2300" spc="-10">
                <a:latin typeface="Georgia"/>
                <a:cs typeface="Georgia"/>
              </a:rPr>
              <a:t>s</a:t>
            </a:r>
            <a:r>
              <a:rPr dirty="0" sz="2300" spc="-20">
                <a:latin typeface="Georgia"/>
                <a:cs typeface="Georgia"/>
              </a:rPr>
              <a:t>e</a:t>
            </a:r>
            <a:r>
              <a:rPr dirty="0" sz="2300" spc="-10">
                <a:latin typeface="Georgia"/>
                <a:cs typeface="Georgia"/>
              </a:rPr>
              <a:t>t</a:t>
            </a:r>
            <a:r>
              <a:rPr dirty="0" sz="2300" spc="5">
                <a:latin typeface="Georgia"/>
                <a:cs typeface="Georgia"/>
              </a:rPr>
              <a:t> </a:t>
            </a:r>
            <a:r>
              <a:rPr dirty="0" sz="2300" spc="-20">
                <a:latin typeface="Georgia"/>
                <a:cs typeface="Georgia"/>
              </a:rPr>
              <a:t>o</a:t>
            </a:r>
            <a:r>
              <a:rPr dirty="0" sz="2300" spc="-10">
                <a:latin typeface="Georgia"/>
                <a:cs typeface="Georgia"/>
              </a:rPr>
              <a:t>f</a:t>
            </a:r>
            <a:r>
              <a:rPr dirty="0" sz="2300" spc="-5">
                <a:latin typeface="Georgia"/>
                <a:cs typeface="Georgia"/>
              </a:rPr>
              <a:t> </a:t>
            </a:r>
            <a:r>
              <a:rPr dirty="0" sz="2300" spc="-15">
                <a:latin typeface="Georgia"/>
                <a:cs typeface="Georgia"/>
              </a:rPr>
              <a:t>n</a:t>
            </a:r>
            <a:r>
              <a:rPr dirty="0" sz="2300">
                <a:latin typeface="Georgia"/>
                <a:cs typeface="Georgia"/>
              </a:rPr>
              <a:t> </a:t>
            </a:r>
            <a:r>
              <a:rPr dirty="0" sz="2300" spc="-10">
                <a:latin typeface="Georgia"/>
                <a:cs typeface="Georgia"/>
              </a:rPr>
              <a:t>i</a:t>
            </a:r>
            <a:r>
              <a:rPr dirty="0" sz="2300" spc="-25">
                <a:latin typeface="Georgia"/>
                <a:cs typeface="Georgia"/>
              </a:rPr>
              <a:t>n</a:t>
            </a:r>
            <a:r>
              <a:rPr dirty="0" sz="2300" spc="-20">
                <a:latin typeface="Georgia"/>
                <a:cs typeface="Georgia"/>
              </a:rPr>
              <a:t>depen</a:t>
            </a:r>
            <a:r>
              <a:rPr dirty="0" sz="2300" spc="-15">
                <a:latin typeface="Georgia"/>
                <a:cs typeface="Georgia"/>
              </a:rPr>
              <a:t>d</a:t>
            </a:r>
            <a:r>
              <a:rPr dirty="0" sz="2300" spc="-20">
                <a:latin typeface="Georgia"/>
                <a:cs typeface="Georgia"/>
              </a:rPr>
              <a:t>e</a:t>
            </a:r>
            <a:r>
              <a:rPr dirty="0" sz="2300" spc="-10">
                <a:latin typeface="Georgia"/>
                <a:cs typeface="Georgia"/>
              </a:rPr>
              <a:t>n</a:t>
            </a:r>
            <a:r>
              <a:rPr dirty="0" sz="2300" spc="-10">
                <a:latin typeface="Georgia"/>
                <a:cs typeface="Georgia"/>
              </a:rPr>
              <a:t>t</a:t>
            </a:r>
            <a:r>
              <a:rPr dirty="0" sz="2300" spc="20">
                <a:latin typeface="Georgia"/>
                <a:cs typeface="Georgia"/>
              </a:rPr>
              <a:t> </a:t>
            </a:r>
            <a:r>
              <a:rPr dirty="0" sz="2300" spc="-20">
                <a:latin typeface="Georgia"/>
                <a:cs typeface="Georgia"/>
              </a:rPr>
              <a:t>unifor</a:t>
            </a:r>
            <a:r>
              <a:rPr dirty="0" sz="2300" spc="-25">
                <a:latin typeface="Georgia"/>
                <a:cs typeface="Georgia"/>
              </a:rPr>
              <a:t>m</a:t>
            </a:r>
            <a:r>
              <a:rPr dirty="0" sz="2300" spc="5">
                <a:latin typeface="Georgia"/>
                <a:cs typeface="Georgia"/>
              </a:rPr>
              <a:t> </a:t>
            </a:r>
            <a:r>
              <a:rPr dirty="0" sz="2300" spc="-10">
                <a:latin typeface="Georgia"/>
                <a:cs typeface="Georgia"/>
              </a:rPr>
              <a:t>(0,</a:t>
            </a:r>
            <a:r>
              <a:rPr dirty="0" sz="2300">
                <a:latin typeface="Georgia"/>
                <a:cs typeface="Georgia"/>
              </a:rPr>
              <a:t> </a:t>
            </a:r>
            <a:r>
              <a:rPr dirty="0" sz="2300" spc="-15">
                <a:latin typeface="Georgia"/>
                <a:cs typeface="Georgia"/>
              </a:rPr>
              <a:t>t</a:t>
            </a:r>
            <a:r>
              <a:rPr dirty="0" sz="2300" spc="-10">
                <a:latin typeface="Georgia"/>
                <a:cs typeface="Georgia"/>
              </a:rPr>
              <a:t>)</a:t>
            </a:r>
            <a:r>
              <a:rPr dirty="0" sz="2300">
                <a:latin typeface="Georgia"/>
                <a:cs typeface="Georgia"/>
              </a:rPr>
              <a:t> </a:t>
            </a:r>
            <a:r>
              <a:rPr dirty="0" sz="2300" spc="-15">
                <a:latin typeface="Georgia"/>
                <a:cs typeface="Georgia"/>
              </a:rPr>
              <a:t>R</a:t>
            </a:r>
            <a:r>
              <a:rPr dirty="0" sz="2300" spc="-15">
                <a:latin typeface="Georgia"/>
                <a:cs typeface="Georgia"/>
              </a:rPr>
              <a:t>V,</a:t>
            </a:r>
            <a:r>
              <a:rPr dirty="0" sz="2300" spc="-5">
                <a:latin typeface="Georgia"/>
                <a:cs typeface="Georgia"/>
              </a:rPr>
              <a:t> </a:t>
            </a:r>
            <a:r>
              <a:rPr dirty="0" sz="2300" spc="-20">
                <a:latin typeface="Georgia"/>
                <a:cs typeface="Georgia"/>
              </a:rPr>
              <a:t>then</a:t>
            </a:r>
            <a:endParaRPr sz="2300">
              <a:latin typeface="Georgia"/>
              <a:cs typeface="Georgia"/>
            </a:endParaRPr>
          </a:p>
          <a:p>
            <a:pPr marL="1021080">
              <a:lnSpc>
                <a:spcPct val="100000"/>
              </a:lnSpc>
              <a:spcBef>
                <a:spcPts val="685"/>
              </a:spcBef>
            </a:pPr>
            <a:r>
              <a:rPr dirty="0" sz="1800">
                <a:latin typeface="PMingLiU"/>
                <a:cs typeface="PMingLiU"/>
              </a:rPr>
              <a:t>∵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4087" y="1114425"/>
            <a:ext cx="5708650" cy="927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r>
              <a:rPr dirty="0" spc="-10"/>
              <a:t>36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9089" y="598804"/>
            <a:ext cx="254635" cy="254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PMingLiU"/>
                <a:cs typeface="PMingLiU"/>
              </a:rPr>
              <a:t>∴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90776" y="393700"/>
            <a:ext cx="5305425" cy="835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665721" y="5072709"/>
            <a:ext cx="25400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PMingLiU"/>
                <a:cs typeface="PMingLiU"/>
              </a:rPr>
              <a:t>＃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01850" y="1762125"/>
            <a:ext cx="8129524" cy="3467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r>
              <a:rPr dirty="0" spc="-10"/>
              <a:t>37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0350" y="2755899"/>
            <a:ext cx="7305675" cy="4800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327025">
              <a:lnSpc>
                <a:spcPct val="100000"/>
              </a:lnSpc>
            </a:pP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38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4450" y="249174"/>
            <a:ext cx="7800975" cy="2600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30350" y="2755899"/>
            <a:ext cx="7305675" cy="480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09089" y="2480238"/>
            <a:ext cx="814069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solution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400" y="550926"/>
            <a:ext cx="9261475" cy="6234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9251" y="1269827"/>
            <a:ext cx="7952105" cy="941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8320" marR="5080" indent="-516255">
              <a:lnSpc>
                <a:spcPts val="5030"/>
              </a:lnSpc>
            </a:pPr>
            <a:r>
              <a:rPr dirty="0" sz="2250" spc="-5" b="1">
                <a:solidFill>
                  <a:srgbClr val="221F1F"/>
                </a:solidFill>
                <a:latin typeface="Microsoft JhengHei"/>
                <a:cs typeface="Microsoft JhengHei"/>
              </a:rPr>
              <a:t>Theo</a:t>
            </a:r>
            <a:r>
              <a:rPr dirty="0" sz="2250" spc="-25" b="1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 b="1">
                <a:solidFill>
                  <a:srgbClr val="221F1F"/>
                </a:solidFill>
                <a:latin typeface="Microsoft JhengHei"/>
                <a:cs typeface="Microsoft JhengHei"/>
              </a:rPr>
              <a:t>em.</a:t>
            </a:r>
            <a:r>
              <a:rPr dirty="0" sz="2250" spc="-5" b="1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Superposition</a:t>
            </a:r>
            <a:r>
              <a:rPr dirty="0" sz="2250" spc="-1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45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f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independe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n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t</a:t>
            </a:r>
            <a:r>
              <a:rPr dirty="0" sz="2250" spc="1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90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oisson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 P</a:t>
            </a:r>
            <a:r>
              <a:rPr dirty="0" sz="2250" spc="-30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ocesses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 (</a:t>
            </a:r>
            <a:r>
              <a:rPr dirty="0" sz="2350" spc="-55" i="1">
                <a:solidFill>
                  <a:srgbClr val="221F1F"/>
                </a:solidFill>
                <a:latin typeface="Century Gothic"/>
                <a:cs typeface="Century Gothic"/>
              </a:rPr>
              <a:t>λ</a:t>
            </a:r>
            <a:r>
              <a:rPr dirty="0" sz="1750" spc="-85" i="1">
                <a:solidFill>
                  <a:srgbClr val="221F1F"/>
                </a:solidFill>
                <a:latin typeface="Lucida Sans"/>
                <a:cs typeface="Lucida Sans"/>
              </a:rPr>
              <a:t>i</a:t>
            </a:r>
            <a:r>
              <a:rPr dirty="0" sz="1750" spc="-145" i="1">
                <a:solidFill>
                  <a:srgbClr val="221F1F"/>
                </a:solidFill>
                <a:latin typeface="Lucida Sans"/>
                <a:cs typeface="Lucida Sans"/>
              </a:rPr>
              <a:t> </a:t>
            </a:r>
            <a:r>
              <a:rPr dirty="0" sz="2350" spc="-225" i="1">
                <a:solidFill>
                  <a:srgbClr val="221F1F"/>
                </a:solidFill>
                <a:latin typeface="Lucida Sans"/>
                <a:cs typeface="Lucida Sans"/>
              </a:rPr>
              <a:t>,</a:t>
            </a:r>
            <a:r>
              <a:rPr dirty="0" sz="2350" spc="-180" i="1">
                <a:solidFill>
                  <a:srgbClr val="221F1F"/>
                </a:solidFill>
                <a:latin typeface="Lucida Sans"/>
                <a:cs typeface="Lucida Sans"/>
              </a:rPr>
              <a:t> </a:t>
            </a:r>
            <a:r>
              <a:rPr dirty="0" sz="2350" spc="-95" i="1">
                <a:solidFill>
                  <a:srgbClr val="221F1F"/>
                </a:solidFill>
                <a:latin typeface="Lucida Sans"/>
                <a:cs typeface="Lucida Sans"/>
              </a:rPr>
              <a:t>i</a:t>
            </a:r>
            <a:r>
              <a:rPr dirty="0" sz="2350" spc="-185" i="1">
                <a:solidFill>
                  <a:srgbClr val="221F1F"/>
                </a:solidFill>
                <a:latin typeface="Lucida Sans"/>
                <a:cs typeface="Lucida Sans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=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1</a:t>
            </a:r>
            <a:r>
              <a:rPr dirty="0" sz="2350" spc="-225" i="1">
                <a:solidFill>
                  <a:srgbClr val="221F1F"/>
                </a:solidFill>
                <a:latin typeface="Lucida Sans"/>
                <a:cs typeface="Lucida Sans"/>
              </a:rPr>
              <a:t>,</a:t>
            </a:r>
            <a:r>
              <a:rPr dirty="0" sz="2350" spc="-180" i="1">
                <a:solidFill>
                  <a:srgbClr val="221F1F"/>
                </a:solidFill>
                <a:latin typeface="Lucida Sans"/>
                <a:cs typeface="Lucida Sans"/>
              </a:rPr>
              <a:t> </a:t>
            </a:r>
            <a:r>
              <a:rPr dirty="0" sz="2350" spc="-225" i="1">
                <a:solidFill>
                  <a:srgbClr val="221F1F"/>
                </a:solidFill>
                <a:latin typeface="Lucida Sans"/>
                <a:cs typeface="Lucida Sans"/>
              </a:rPr>
              <a:t>.</a:t>
            </a:r>
            <a:r>
              <a:rPr dirty="0" sz="2350" spc="-180" i="1">
                <a:solidFill>
                  <a:srgbClr val="221F1F"/>
                </a:solidFill>
                <a:latin typeface="Lucida Sans"/>
                <a:cs typeface="Lucida Sans"/>
              </a:rPr>
              <a:t> </a:t>
            </a:r>
            <a:r>
              <a:rPr dirty="0" sz="2350" spc="-225" i="1">
                <a:solidFill>
                  <a:srgbClr val="221F1F"/>
                </a:solidFill>
                <a:latin typeface="Lucida Sans"/>
                <a:cs typeface="Lucida Sans"/>
              </a:rPr>
              <a:t>.</a:t>
            </a:r>
            <a:r>
              <a:rPr dirty="0" sz="2350" spc="-175" i="1">
                <a:solidFill>
                  <a:srgbClr val="221F1F"/>
                </a:solidFill>
                <a:latin typeface="Lucida Sans"/>
                <a:cs typeface="Lucida Sans"/>
              </a:rPr>
              <a:t> </a:t>
            </a:r>
            <a:r>
              <a:rPr dirty="0" sz="2350" spc="-225" i="1">
                <a:solidFill>
                  <a:srgbClr val="221F1F"/>
                </a:solidFill>
                <a:latin typeface="Lucida Sans"/>
                <a:cs typeface="Lucida Sans"/>
              </a:rPr>
              <a:t>.</a:t>
            </a:r>
            <a:r>
              <a:rPr dirty="0" sz="2350" spc="-180" i="1">
                <a:solidFill>
                  <a:srgbClr val="221F1F"/>
                </a:solidFill>
                <a:latin typeface="Lucida Sans"/>
                <a:cs typeface="Lucida Sans"/>
              </a:rPr>
              <a:t> </a:t>
            </a:r>
            <a:r>
              <a:rPr dirty="0" sz="2350" spc="-225" i="1">
                <a:solidFill>
                  <a:srgbClr val="221F1F"/>
                </a:solidFill>
                <a:latin typeface="Lucida Sans"/>
                <a:cs typeface="Lucida Sans"/>
              </a:rPr>
              <a:t>,</a:t>
            </a:r>
            <a:r>
              <a:rPr dirty="0" sz="2350" spc="-180" i="1">
                <a:solidFill>
                  <a:srgbClr val="221F1F"/>
                </a:solidFill>
                <a:latin typeface="Lucida Sans"/>
                <a:cs typeface="Lucida Sans"/>
              </a:rPr>
              <a:t> </a:t>
            </a:r>
            <a:r>
              <a:rPr dirty="0" sz="2350" spc="65" i="1">
                <a:solidFill>
                  <a:srgbClr val="221F1F"/>
                </a:solidFill>
                <a:latin typeface="Lucida Sans"/>
                <a:cs typeface="Lucida Sans"/>
              </a:rPr>
              <a:t>N</a:t>
            </a:r>
            <a:r>
              <a:rPr dirty="0" sz="2350" spc="-175" i="1">
                <a:solidFill>
                  <a:srgbClr val="221F1F"/>
                </a:solidFill>
                <a:latin typeface="Lucida Sans"/>
                <a:cs typeface="Lucida Sans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),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i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s</a:t>
            </a:r>
            <a:r>
              <a:rPr dirty="0" sz="2250" spc="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als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250" spc="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a </a:t>
            </a:r>
            <a:r>
              <a:rPr dirty="0" sz="2250" spc="-95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oisson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 spc="-35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ocess with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ra</a:t>
            </a:r>
            <a:r>
              <a:rPr dirty="0" sz="2250" spc="-25">
                <a:solidFill>
                  <a:srgbClr val="221F1F"/>
                </a:solidFill>
                <a:latin typeface="Microsoft JhengHei"/>
                <a:cs typeface="Microsoft JhengHei"/>
              </a:rPr>
              <a:t>t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endParaRPr sz="225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482" rIns="0" bIns="0" rtlCol="0" vert="horz">
            <a:spAutoFit/>
          </a:bodyPr>
          <a:lstStyle/>
          <a:p>
            <a:pPr marL="12700">
              <a:lnSpc>
                <a:spcPts val="3529"/>
              </a:lnSpc>
            </a:pPr>
            <a:r>
              <a:rPr dirty="0" sz="2950">
                <a:solidFill>
                  <a:srgbClr val="000000"/>
                </a:solidFill>
              </a:rPr>
              <a:t>Superposition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of</a:t>
            </a:r>
            <a:r>
              <a:rPr dirty="0" sz="2950" spc="-10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Independent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 spc="-10">
                <a:solidFill>
                  <a:srgbClr val="000000"/>
                </a:solidFill>
              </a:rPr>
              <a:t>P</a:t>
            </a:r>
            <a:r>
              <a:rPr dirty="0" sz="2950">
                <a:solidFill>
                  <a:srgbClr val="000000"/>
                </a:solidFill>
              </a:rPr>
              <a:t>oisson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P</a:t>
            </a:r>
            <a:r>
              <a:rPr dirty="0" sz="2950" spc="-55">
                <a:solidFill>
                  <a:srgbClr val="000000"/>
                </a:solidFill>
              </a:rPr>
              <a:t>r</a:t>
            </a:r>
            <a:r>
              <a:rPr dirty="0" sz="2950">
                <a:solidFill>
                  <a:srgbClr val="000000"/>
                </a:solidFill>
              </a:rPr>
              <a:t>ocesses</a:t>
            </a:r>
            <a:endParaRPr sz="2950"/>
          </a:p>
        </p:txBody>
      </p:sp>
      <p:sp>
        <p:nvSpPr>
          <p:cNvPr id="5" name="object 5"/>
          <p:cNvSpPr txBox="1"/>
          <p:nvPr/>
        </p:nvSpPr>
        <p:spPr>
          <a:xfrm>
            <a:off x="1619250" y="2686408"/>
            <a:ext cx="1089025" cy="684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32900"/>
              </a:lnSpc>
            </a:pPr>
            <a:r>
              <a:rPr dirty="0" sz="1850" spc="5">
                <a:latin typeface="Times New Roman"/>
                <a:cs typeface="Times New Roman"/>
              </a:rPr>
              <a:t>Poisson Poisson</a:t>
            </a:r>
            <a:r>
              <a:rPr dirty="0" sz="1850" spc="5">
                <a:latin typeface="Times New Roman"/>
                <a:cs typeface="Times New Roman"/>
              </a:rPr>
              <a:t> </a:t>
            </a:r>
            <a:r>
              <a:rPr dirty="0" sz="1850" spc="5">
                <a:latin typeface="Times New Roman"/>
                <a:cs typeface="Times New Roman"/>
              </a:rPr>
              <a:t> </a:t>
            </a:r>
            <a:r>
              <a:rPr dirty="0" sz="2150" spc="10">
                <a:latin typeface="Times New Roman"/>
                <a:cs typeface="Times New Roman"/>
              </a:rPr>
              <a:t>λ</a:t>
            </a:r>
            <a:r>
              <a:rPr dirty="0" sz="1050" spc="15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9250" y="4094584"/>
            <a:ext cx="767715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5">
                <a:latin typeface="Times New Roman"/>
                <a:cs typeface="Times New Roman"/>
              </a:rPr>
              <a:t>Poisson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16276" y="2632995"/>
            <a:ext cx="228600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10">
                <a:latin typeface="Times New Roman"/>
                <a:cs typeface="Times New Roman"/>
              </a:rPr>
              <a:t>λ</a:t>
            </a:r>
            <a:r>
              <a:rPr dirty="0" sz="1050" spc="15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66058" y="3445106"/>
            <a:ext cx="767715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5">
                <a:latin typeface="Times New Roman"/>
                <a:cs typeface="Times New Roman"/>
              </a:rPr>
              <a:t>Poisson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68854" y="4169695"/>
            <a:ext cx="259079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50" spc="10">
                <a:latin typeface="Times New Roman"/>
                <a:cs typeface="Times New Roman"/>
              </a:rPr>
              <a:t>λ</a:t>
            </a:r>
            <a:r>
              <a:rPr dirty="0" sz="1050" spc="20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89277" y="5910288"/>
            <a:ext cx="6162040" cy="647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75"/>
              </a:lnSpc>
            </a:pPr>
            <a:r>
              <a:rPr dirty="0" sz="2350" spc="180" b="1" i="1">
                <a:solidFill>
                  <a:srgbClr val="221F1F"/>
                </a:solidFill>
                <a:latin typeface="Lucida Sans"/>
                <a:cs typeface="Lucida Sans"/>
              </a:rPr>
              <a:t>&lt;</a:t>
            </a:r>
            <a:r>
              <a:rPr dirty="0" sz="2250" spc="-5" b="1">
                <a:solidFill>
                  <a:srgbClr val="221F1F"/>
                </a:solidFill>
                <a:latin typeface="Microsoft JhengHei"/>
                <a:cs typeface="Microsoft JhengHei"/>
              </a:rPr>
              <a:t>Home</a:t>
            </a:r>
            <a:r>
              <a:rPr dirty="0" sz="2250" spc="-10" b="1">
                <a:solidFill>
                  <a:srgbClr val="221F1F"/>
                </a:solidFill>
                <a:latin typeface="Microsoft JhengHei"/>
                <a:cs typeface="Microsoft JhengHei"/>
              </a:rPr>
              <a:t>w</a:t>
            </a:r>
            <a:r>
              <a:rPr dirty="0" sz="2250" b="1">
                <a:solidFill>
                  <a:srgbClr val="221F1F"/>
                </a:solidFill>
                <a:latin typeface="Microsoft JhengHei"/>
                <a:cs typeface="Microsoft JhengHei"/>
              </a:rPr>
              <a:t>or</a:t>
            </a:r>
            <a:r>
              <a:rPr dirty="0" sz="2250" spc="-5" b="1">
                <a:solidFill>
                  <a:srgbClr val="221F1F"/>
                </a:solidFill>
                <a:latin typeface="Microsoft JhengHei"/>
                <a:cs typeface="Microsoft JhengHei"/>
              </a:rPr>
              <a:t>k</a:t>
            </a:r>
            <a:r>
              <a:rPr dirty="0" sz="2350" spc="180" b="1" i="1">
                <a:solidFill>
                  <a:srgbClr val="221F1F"/>
                </a:solidFill>
                <a:latin typeface="Lucida Sans"/>
                <a:cs typeface="Lucida Sans"/>
              </a:rPr>
              <a:t>&gt;</a:t>
            </a:r>
            <a:r>
              <a:rPr dirty="0" sz="2350" spc="335" b="1" i="1">
                <a:solidFill>
                  <a:srgbClr val="221F1F"/>
                </a:solidFill>
                <a:latin typeface="Lucida Sans"/>
                <a:cs typeface="Lucida Sans"/>
              </a:rPr>
              <a:t> </a:t>
            </a:r>
            <a:r>
              <a:rPr dirty="0" sz="2250">
                <a:latin typeface="Calibri"/>
                <a:cs typeface="Calibri"/>
              </a:rPr>
              <a:t>P</a:t>
            </a:r>
            <a:r>
              <a:rPr dirty="0" sz="2250" spc="-40">
                <a:latin typeface="Calibri"/>
                <a:cs typeface="Calibri"/>
              </a:rPr>
              <a:t>r</a:t>
            </a:r>
            <a:r>
              <a:rPr dirty="0" sz="2250" spc="-10">
                <a:latin typeface="Calibri"/>
                <a:cs typeface="Calibri"/>
              </a:rPr>
              <a:t>o</a:t>
            </a:r>
            <a:r>
              <a:rPr dirty="0" sz="2250" spc="-30">
                <a:latin typeface="Calibri"/>
                <a:cs typeface="Calibri"/>
              </a:rPr>
              <a:t>v</a:t>
            </a:r>
            <a:r>
              <a:rPr dirty="0" sz="2250">
                <a:latin typeface="Calibri"/>
                <a:cs typeface="Calibri"/>
              </a:rPr>
              <a:t>e the</a:t>
            </a:r>
            <a:r>
              <a:rPr dirty="0" sz="2250" spc="15">
                <a:latin typeface="Calibri"/>
                <a:cs typeface="Calibri"/>
              </a:rPr>
              <a:t> </a:t>
            </a:r>
            <a:r>
              <a:rPr dirty="0" sz="2250" spc="-5">
                <a:latin typeface="Calibri"/>
                <a:cs typeface="Calibri"/>
              </a:rPr>
              <a:t>s</a:t>
            </a:r>
            <a:r>
              <a:rPr dirty="0" sz="2400" spc="-5">
                <a:latin typeface="Calibri"/>
                <a:cs typeface="Calibri"/>
              </a:rPr>
              <a:t>uperpositio</a:t>
            </a:r>
            <a:r>
              <a:rPr dirty="0" sz="2400">
                <a:latin typeface="Calibri"/>
                <a:cs typeface="Calibri"/>
              </a:rPr>
              <a:t>n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theo</a:t>
            </a:r>
            <a:r>
              <a:rPr dirty="0" sz="2250" spc="-35">
                <a:latin typeface="Calibri"/>
                <a:cs typeface="Calibri"/>
              </a:rPr>
              <a:t>r</a:t>
            </a:r>
            <a:r>
              <a:rPr dirty="0" sz="2250">
                <a:latin typeface="Calibri"/>
                <a:cs typeface="Calibri"/>
              </a:rPr>
              <a:t>em.</a:t>
            </a:r>
            <a:endParaRPr sz="2250">
              <a:latin typeface="Calibri"/>
              <a:cs typeface="Calibri"/>
            </a:endParaRPr>
          </a:p>
          <a:p>
            <a:pPr marL="12700">
              <a:lnSpc>
                <a:spcPts val="2395"/>
              </a:lnSpc>
            </a:pPr>
            <a:r>
              <a:rPr dirty="0" sz="2000" spc="-15">
                <a:latin typeface="Calibri"/>
                <a:cs typeface="Calibri"/>
              </a:rPr>
              <a:t>(no</a:t>
            </a:r>
            <a:r>
              <a:rPr dirty="0" sz="2000" spc="-30">
                <a:latin typeface="Calibri"/>
                <a:cs typeface="Calibri"/>
              </a:rPr>
              <a:t>t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th</a:t>
            </a:r>
            <a:r>
              <a:rPr dirty="0" sz="2000" spc="-25">
                <a:latin typeface="Calibri"/>
                <a:cs typeface="Calibri"/>
              </a:rPr>
              <a:t>a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60">
                <a:latin typeface="Calibri"/>
                <a:cs typeface="Calibri"/>
              </a:rPr>
              <a:t>P</a:t>
            </a:r>
            <a:r>
              <a:rPr dirty="0" sz="2000" spc="-15">
                <a:latin typeface="Calibri"/>
                <a:cs typeface="Calibri"/>
              </a:rPr>
              <a:t>oisso</a:t>
            </a:r>
            <a:r>
              <a:rPr dirty="0" sz="2000" spc="-15">
                <a:latin typeface="Calibri"/>
                <a:cs typeface="Calibri"/>
              </a:rPr>
              <a:t>n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</a:t>
            </a:r>
            <a:r>
              <a:rPr dirty="0" sz="2000" spc="-40">
                <a:latin typeface="Calibri"/>
                <a:cs typeface="Calibri"/>
              </a:rPr>
              <a:t>r</a:t>
            </a:r>
            <a:r>
              <a:rPr dirty="0" sz="2000" spc="-15">
                <a:latin typeface="Calibri"/>
                <a:cs typeface="Calibri"/>
              </a:rPr>
              <a:t>oces</a:t>
            </a:r>
            <a:r>
              <a:rPr dirty="0" sz="2000" spc="-10">
                <a:latin typeface="Calibri"/>
                <a:cs typeface="Calibri"/>
              </a:rPr>
              <a:t>s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mu</a:t>
            </a:r>
            <a:r>
              <a:rPr dirty="0" sz="2000" spc="-40">
                <a:latin typeface="Calibri"/>
                <a:cs typeface="Calibri"/>
              </a:rPr>
              <a:t>s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s</a:t>
            </a:r>
            <a:r>
              <a:rPr dirty="0" sz="2000" spc="-30">
                <a:latin typeface="Calibri"/>
                <a:cs typeface="Calibri"/>
              </a:rPr>
              <a:t>a</a:t>
            </a:r>
            <a:r>
              <a:rPr dirty="0" sz="2000" spc="-10">
                <a:latin typeface="Calibri"/>
                <a:cs typeface="Calibri"/>
              </a:rPr>
              <a:t>ti</a:t>
            </a:r>
            <a:r>
              <a:rPr dirty="0" sz="2000" spc="-30">
                <a:latin typeface="Calibri"/>
                <a:cs typeface="Calibri"/>
              </a:rPr>
              <a:t>s</a:t>
            </a:r>
            <a:r>
              <a:rPr dirty="0" sz="2000">
                <a:latin typeface="Calibri"/>
                <a:cs typeface="Calibri"/>
              </a:rPr>
              <a:t>f</a:t>
            </a:r>
            <a:r>
              <a:rPr dirty="0" sz="2000" spc="-10">
                <a:latin typeface="Calibri"/>
                <a:cs typeface="Calibri"/>
              </a:rPr>
              <a:t>y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D</a:t>
            </a:r>
            <a:r>
              <a:rPr dirty="0" sz="2000" spc="-30">
                <a:latin typeface="Calibri"/>
                <a:cs typeface="Calibri"/>
              </a:rPr>
              <a:t>e</a:t>
            </a:r>
            <a:r>
              <a:rPr dirty="0" sz="2000" spc="-15">
                <a:latin typeface="Calibri"/>
                <a:cs typeface="Calibri"/>
              </a:rPr>
              <a:t>finition</a:t>
            </a:r>
            <a:r>
              <a:rPr dirty="0" sz="2000" spc="-10">
                <a:latin typeface="Calibri"/>
                <a:cs typeface="Calibri"/>
              </a:rPr>
              <a:t>s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1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o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2)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3550" y="1617599"/>
            <a:ext cx="727075" cy="882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17976" y="3849687"/>
            <a:ext cx="1008062" cy="534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881196" y="3650996"/>
            <a:ext cx="254000" cy="25400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18429" y="7105396"/>
            <a:ext cx="25717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30496" y="3650996"/>
            <a:ext cx="254000" cy="25400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>
                <a:solidFill>
                  <a:srgbClr val="000000"/>
                </a:solidFill>
              </a:rPr>
              <a:t>Decomposition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of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a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Poisson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P</a:t>
            </a:r>
            <a:r>
              <a:rPr dirty="0" sz="2950" spc="-55">
                <a:solidFill>
                  <a:srgbClr val="000000"/>
                </a:solidFill>
              </a:rPr>
              <a:t>r</a:t>
            </a:r>
            <a:r>
              <a:rPr dirty="0" sz="2950">
                <a:solidFill>
                  <a:srgbClr val="000000"/>
                </a:solidFill>
              </a:rPr>
              <a:t>ocess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619251" y="1257127"/>
            <a:ext cx="4140200" cy="766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5" b="1">
                <a:solidFill>
                  <a:srgbClr val="221F1F"/>
                </a:solidFill>
                <a:latin typeface="Microsoft JhengHei"/>
                <a:cs typeface="Microsoft JhengHei"/>
              </a:rPr>
              <a:t>Theo</a:t>
            </a:r>
            <a:r>
              <a:rPr dirty="0" sz="2250" spc="-25" b="1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 b="1">
                <a:solidFill>
                  <a:srgbClr val="221F1F"/>
                </a:solidFill>
                <a:latin typeface="Microsoft JhengHei"/>
                <a:cs typeface="Microsoft JhengHei"/>
              </a:rPr>
              <a:t>em</a:t>
            </a:r>
            <a:endParaRPr sz="2250">
              <a:latin typeface="Microsoft JhengHei"/>
              <a:cs typeface="Microsoft JhengHei"/>
            </a:endParaRPr>
          </a:p>
          <a:p>
            <a:pPr marL="916940" indent="-269875">
              <a:lnSpc>
                <a:spcPct val="100000"/>
              </a:lnSpc>
              <a:spcBef>
                <a:spcPts val="844"/>
              </a:spcBef>
              <a:buClr>
                <a:srgbClr val="221F1F"/>
              </a:buClr>
              <a:buSzPct val="104444"/>
              <a:buFont typeface="Century Gothic"/>
              <a:buChar char="•"/>
              <a:tabLst>
                <a:tab pos="917575" algn="l"/>
              </a:tabLst>
            </a:pP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Gi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v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n a </a:t>
            </a:r>
            <a:r>
              <a:rPr dirty="0" sz="2250" spc="-90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oisson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 spc="-35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ocess</a:t>
            </a:r>
            <a:endParaRPr sz="225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3997" y="2174456"/>
            <a:ext cx="472440" cy="328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1940" indent="-269240">
              <a:lnSpc>
                <a:spcPct val="100000"/>
              </a:lnSpc>
              <a:buClr>
                <a:srgbClr val="221F1F"/>
              </a:buClr>
              <a:buSzPct val="104444"/>
              <a:buFont typeface="Century Gothic"/>
              <a:buChar char="•"/>
              <a:tabLst>
                <a:tab pos="282575" algn="l"/>
              </a:tabLst>
            </a:pP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If</a:t>
            </a:r>
            <a:endParaRPr sz="2250">
              <a:latin typeface="Microsoft JhengHei"/>
              <a:cs typeface="Microsoft Jheng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7017" y="2187021"/>
            <a:ext cx="7762875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35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ep</a:t>
            </a:r>
            <a:r>
              <a:rPr dirty="0" sz="2250" spc="-35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esent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s</a:t>
            </a:r>
            <a:r>
              <a:rPr dirty="0" sz="2250" spc="1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the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numbe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40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f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typ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-i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250" spc="-20">
                <a:solidFill>
                  <a:srgbClr val="221F1F"/>
                </a:solidFill>
                <a:latin typeface="Microsoft JhengHei"/>
                <a:cs typeface="Microsoft JhengHei"/>
              </a:rPr>
              <a:t>v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ent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s</a:t>
            </a:r>
            <a:r>
              <a:rPr dirty="0" sz="2250" spc="2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that occur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b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y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time</a:t>
            </a:r>
            <a:endParaRPr sz="2250">
              <a:latin typeface="Microsoft JhengHei"/>
              <a:cs typeface="Microsoft Jheng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3997" y="2560028"/>
            <a:ext cx="8993505" cy="1196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4800">
              <a:lnSpc>
                <a:spcPct val="100000"/>
              </a:lnSpc>
            </a:pPr>
            <a:r>
              <a:rPr dirty="0" sz="2350" spc="-160" i="1">
                <a:solidFill>
                  <a:srgbClr val="221F1F"/>
                </a:solidFill>
                <a:latin typeface="Lucida Sans"/>
                <a:cs typeface="Lucida Sans"/>
              </a:rPr>
              <a:t>t,</a:t>
            </a:r>
            <a:r>
              <a:rPr dirty="0" sz="2350" spc="-175" i="1">
                <a:solidFill>
                  <a:srgbClr val="221F1F"/>
                </a:solidFill>
                <a:latin typeface="Lucida Sans"/>
                <a:cs typeface="Lucida Sans"/>
              </a:rPr>
              <a:t> </a:t>
            </a:r>
            <a:r>
              <a:rPr dirty="0" sz="2350" spc="-95" i="1">
                <a:solidFill>
                  <a:srgbClr val="221F1F"/>
                </a:solidFill>
                <a:latin typeface="Lucida Sans"/>
                <a:cs typeface="Lucida Sans"/>
              </a:rPr>
              <a:t>i</a:t>
            </a:r>
            <a:r>
              <a:rPr dirty="0" sz="2350" spc="-185" i="1">
                <a:solidFill>
                  <a:srgbClr val="221F1F"/>
                </a:solidFill>
                <a:latin typeface="Lucida Sans"/>
                <a:cs typeface="Lucida Sans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=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1</a:t>
            </a:r>
            <a:r>
              <a:rPr dirty="0" sz="2350" spc="-225" i="1">
                <a:solidFill>
                  <a:srgbClr val="221F1F"/>
                </a:solidFill>
                <a:latin typeface="Lucida Sans"/>
                <a:cs typeface="Lucida Sans"/>
              </a:rPr>
              <a:t>,</a:t>
            </a:r>
            <a:r>
              <a:rPr dirty="0" sz="2350" spc="-180" i="1">
                <a:solidFill>
                  <a:srgbClr val="221F1F"/>
                </a:solidFill>
                <a:latin typeface="Lucida Sans"/>
                <a:cs typeface="Lucida Sans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2;</a:t>
            </a:r>
            <a:endParaRPr sz="2250">
              <a:latin typeface="Microsoft JhengHei"/>
              <a:cs typeface="Microsoft JhengHei"/>
            </a:endParaRPr>
          </a:p>
          <a:p>
            <a:pPr marL="304800" marR="5080" indent="-292100">
              <a:lnSpc>
                <a:spcPct val="108900"/>
              </a:lnSpc>
              <a:spcBef>
                <a:spcPts val="695"/>
              </a:spcBef>
              <a:buClr>
                <a:srgbClr val="221F1F"/>
              </a:buClr>
              <a:buSzPct val="104444"/>
              <a:buFont typeface="Century Gothic"/>
              <a:buChar char="•"/>
              <a:tabLst>
                <a:tab pos="282575" algn="l"/>
                <a:tab pos="3858260" algn="l"/>
              </a:tabLst>
            </a:pP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Arri</a:t>
            </a:r>
            <a:r>
              <a:rPr dirty="0" sz="2250" spc="-50">
                <a:solidFill>
                  <a:srgbClr val="221F1F"/>
                </a:solidFill>
                <a:latin typeface="Microsoft JhengHei"/>
                <a:cs typeface="Microsoft JhengHei"/>
              </a:rPr>
              <a:t>v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l occur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in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g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t ti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m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250" spc="1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350" spc="-130" i="1">
                <a:solidFill>
                  <a:srgbClr val="221F1F"/>
                </a:solidFill>
                <a:latin typeface="Lucida Sans"/>
                <a:cs typeface="Lucida Sans"/>
              </a:rPr>
              <a:t>s</a:t>
            </a:r>
            <a:r>
              <a:rPr dirty="0" sz="2350" i="1">
                <a:solidFill>
                  <a:srgbClr val="221F1F"/>
                </a:solidFill>
                <a:latin typeface="Lucida Sans"/>
                <a:cs typeface="Lucida Sans"/>
              </a:rPr>
              <a:t>	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i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s a </a:t>
            </a:r>
            <a:r>
              <a:rPr dirty="0" sz="2250" spc="-5" b="1">
                <a:solidFill>
                  <a:srgbClr val="221F1F"/>
                </a:solidFill>
                <a:latin typeface="Microsoft JhengHei"/>
                <a:cs typeface="Microsoft JhengHei"/>
              </a:rPr>
              <a:t>typ</a:t>
            </a:r>
            <a:r>
              <a:rPr dirty="0" sz="2250" spc="5" b="1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250" b="1">
                <a:solidFill>
                  <a:srgbClr val="221F1F"/>
                </a:solidFill>
                <a:latin typeface="Microsoft JhengHei"/>
                <a:cs typeface="Microsoft JhengHei"/>
              </a:rPr>
              <a:t>-1</a:t>
            </a:r>
            <a:r>
              <a:rPr dirty="0" sz="2250" spc="10" b="1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arri</a:t>
            </a:r>
            <a:r>
              <a:rPr dirty="0" sz="2250" spc="-50">
                <a:solidFill>
                  <a:srgbClr val="221F1F"/>
                </a:solidFill>
                <a:latin typeface="Microsoft JhengHei"/>
                <a:cs typeface="Microsoft JhengHei"/>
              </a:rPr>
              <a:t>v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l with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 spc="-40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250" spc="-35">
                <a:solidFill>
                  <a:srgbClr val="221F1F"/>
                </a:solidFill>
                <a:latin typeface="Microsoft JhengHei"/>
                <a:cs typeface="Microsoft JhengHei"/>
              </a:rPr>
              <a:t>b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abilit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y </a:t>
            </a:r>
            <a:r>
              <a:rPr dirty="0" sz="2350" spc="-5" i="1">
                <a:solidFill>
                  <a:srgbClr val="221F1F"/>
                </a:solidFill>
                <a:latin typeface="Lucida Sans"/>
                <a:cs typeface="Lucida Sans"/>
              </a:rPr>
              <a:t>p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(</a:t>
            </a:r>
            <a:r>
              <a:rPr dirty="0" sz="2350" spc="-130" i="1">
                <a:solidFill>
                  <a:srgbClr val="221F1F"/>
                </a:solidFill>
                <a:latin typeface="Lucida Sans"/>
                <a:cs typeface="Lucida Sans"/>
              </a:rPr>
              <a:t>s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),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an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d</a:t>
            </a:r>
            <a:r>
              <a:rPr dirty="0" sz="2250" spc="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 b="1">
                <a:solidFill>
                  <a:srgbClr val="221F1F"/>
                </a:solidFill>
                <a:latin typeface="Microsoft JhengHei"/>
                <a:cs typeface="Microsoft JhengHei"/>
              </a:rPr>
              <a:t>typ</a:t>
            </a:r>
            <a:r>
              <a:rPr dirty="0" sz="2250" spc="5" b="1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250" b="1">
                <a:solidFill>
                  <a:srgbClr val="221F1F"/>
                </a:solidFill>
                <a:latin typeface="Microsoft JhengHei"/>
                <a:cs typeface="Microsoft JhengHei"/>
              </a:rPr>
              <a:t>-2</a:t>
            </a:r>
            <a:r>
              <a:rPr dirty="0" sz="2250" spc="10" b="1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arri</a:t>
            </a:r>
            <a:r>
              <a:rPr dirty="0" sz="2250" spc="-50">
                <a:solidFill>
                  <a:srgbClr val="221F1F"/>
                </a:solidFill>
                <a:latin typeface="Microsoft JhengHei"/>
                <a:cs typeface="Microsoft JhengHei"/>
              </a:rPr>
              <a:t>v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l 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w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it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h</a:t>
            </a:r>
            <a:r>
              <a:rPr dirty="0" sz="2250" spc="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 spc="-40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250" spc="-35">
                <a:solidFill>
                  <a:srgbClr val="221F1F"/>
                </a:solidFill>
                <a:latin typeface="Microsoft JhengHei"/>
                <a:cs typeface="Microsoft JhengHei"/>
              </a:rPr>
              <a:t>b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abilit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y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1</a:t>
            </a:r>
            <a:r>
              <a:rPr dirty="0" sz="2250" spc="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350" spc="-50" i="1">
                <a:solidFill>
                  <a:srgbClr val="221F1F"/>
                </a:solidFill>
                <a:latin typeface="MS Gothic"/>
                <a:cs typeface="MS Gothic"/>
              </a:rPr>
              <a:t>−</a:t>
            </a:r>
            <a:r>
              <a:rPr dirty="0" sz="2350" spc="-610" i="1">
                <a:solidFill>
                  <a:srgbClr val="221F1F"/>
                </a:solidFill>
                <a:latin typeface="MS Gothic"/>
                <a:cs typeface="MS Gothic"/>
              </a:rPr>
              <a:t> </a:t>
            </a:r>
            <a:r>
              <a:rPr dirty="0" sz="2350" spc="-5" i="1">
                <a:solidFill>
                  <a:srgbClr val="221F1F"/>
                </a:solidFill>
                <a:latin typeface="Lucida Sans"/>
                <a:cs typeface="Lucida Sans"/>
              </a:rPr>
              <a:t>p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(</a:t>
            </a:r>
            <a:r>
              <a:rPr dirty="0" sz="2350" spc="-130" i="1">
                <a:solidFill>
                  <a:srgbClr val="221F1F"/>
                </a:solidFill>
                <a:latin typeface="Lucida Sans"/>
                <a:cs typeface="Lucida Sans"/>
              </a:rPr>
              <a:t>s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)</a:t>
            </a:r>
            <a:endParaRPr sz="2250">
              <a:latin typeface="Microsoft JhengHei"/>
              <a:cs typeface="Microsoft JhengHe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1875" y="1690687"/>
            <a:ext cx="1838325" cy="319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87525" y="2193988"/>
            <a:ext cx="679450" cy="3190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01850" y="4283075"/>
            <a:ext cx="881062" cy="282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14450" y="5073586"/>
            <a:ext cx="6494399" cy="1716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43776" y="1474851"/>
            <a:ext cx="661987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218429" y="7105396"/>
            <a:ext cx="25717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40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9251" y="624545"/>
            <a:ext cx="9548495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529"/>
              </a:lnSpc>
              <a:tabLst>
                <a:tab pos="9535160" algn="l"/>
              </a:tabLst>
            </a:pPr>
            <a:r>
              <a:rPr dirty="0" sz="2950" b="1" u="sng">
                <a:latin typeface="Times New Roman"/>
                <a:cs typeface="Times New Roman"/>
              </a:rPr>
              <a:t>Stochastic </a:t>
            </a:r>
            <a:r>
              <a:rPr dirty="0" sz="2950" spc="-5" b="1" u="sng">
                <a:latin typeface="Times New Roman"/>
                <a:cs typeface="Times New Roman"/>
              </a:rPr>
              <a:t> </a:t>
            </a:r>
            <a:r>
              <a:rPr dirty="0" sz="2950" b="1" u="sng">
                <a:latin typeface="Times New Roman"/>
                <a:cs typeface="Times New Roman"/>
              </a:rPr>
              <a:t>P</a:t>
            </a:r>
            <a:r>
              <a:rPr dirty="0" sz="2950" spc="-55" b="1" u="sng">
                <a:latin typeface="Times New Roman"/>
                <a:cs typeface="Times New Roman"/>
              </a:rPr>
              <a:t>r</a:t>
            </a:r>
            <a:r>
              <a:rPr dirty="0" sz="2950" b="1" u="sng">
                <a:latin typeface="Times New Roman"/>
                <a:cs typeface="Times New Roman"/>
              </a:rPr>
              <a:t>ocess</a:t>
            </a:r>
            <a:r>
              <a:rPr dirty="0" sz="2950" spc="10" b="1" u="sng">
                <a:latin typeface="Times New Roman"/>
                <a:cs typeface="Times New Roman"/>
              </a:rPr>
              <a:t> </a:t>
            </a:r>
            <a:r>
              <a:rPr dirty="0" sz="2950" b="1" u="sng">
                <a:latin typeface="Times New Roman"/>
                <a:cs typeface="Times New Roman"/>
              </a:rPr>
              <a:t>(</a:t>
            </a:r>
            <a:r>
              <a:rPr dirty="0" sz="2950" b="1" u="sng">
                <a:latin typeface="Times New Roman"/>
                <a:cs typeface="Times New Roman"/>
              </a:rPr>
              <a:t>con’</a:t>
            </a:r>
            <a:r>
              <a:rPr dirty="0" sz="2950" spc="-10" b="1" u="sng">
                <a:latin typeface="Times New Roman"/>
                <a:cs typeface="Times New Roman"/>
              </a:rPr>
              <a:t>t</a:t>
            </a:r>
            <a:r>
              <a:rPr dirty="0" sz="2950" b="1" u="sng">
                <a:latin typeface="Times New Roman"/>
                <a:cs typeface="Times New Roman"/>
              </a:rPr>
              <a:t>) 	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fld id="{81D60167-4931-47E6-BA6A-407CBD079E47}" type="slidenum">
              <a:rPr dirty="0" spc="-10"/>
              <a:t>3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19251" y="1165162"/>
            <a:ext cx="6722109" cy="2951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SzPct val="105357"/>
              <a:buFont typeface="Arial"/>
              <a:buChar char="•"/>
              <a:tabLst>
                <a:tab pos="241300" algn="l"/>
              </a:tabLst>
            </a:pPr>
            <a:r>
              <a:rPr dirty="0" sz="2800" spc="-35">
                <a:solidFill>
                  <a:srgbClr val="221F1F"/>
                </a:solidFill>
                <a:latin typeface="Calibri"/>
                <a:cs typeface="Calibri"/>
              </a:rPr>
              <a:t>F</a:t>
            </a:r>
            <a:r>
              <a:rPr dirty="0" sz="2800" spc="-5">
                <a:solidFill>
                  <a:srgbClr val="221F1F"/>
                </a:solidFill>
                <a:latin typeface="Calibri"/>
                <a:cs typeface="Calibri"/>
              </a:rPr>
              <a:t>ou</a:t>
            </a:r>
            <a:r>
              <a:rPr dirty="0" sz="2800">
                <a:solidFill>
                  <a:srgbClr val="221F1F"/>
                </a:solidFill>
                <a:latin typeface="Calibri"/>
                <a:cs typeface="Calibri"/>
              </a:rPr>
              <a:t>r typ</a:t>
            </a:r>
            <a:r>
              <a:rPr dirty="0" sz="2800" spc="-10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800">
                <a:solidFill>
                  <a:srgbClr val="221F1F"/>
                </a:solidFill>
                <a:latin typeface="Calibri"/>
                <a:cs typeface="Calibri"/>
              </a:rPr>
              <a:t>s </a:t>
            </a:r>
            <a:r>
              <a:rPr dirty="0" sz="2800" spc="-5">
                <a:solidFill>
                  <a:srgbClr val="221F1F"/>
                </a:solidFill>
                <a:latin typeface="Calibri"/>
                <a:cs typeface="Calibri"/>
              </a:rPr>
              <a:t>o</a:t>
            </a:r>
            <a:r>
              <a:rPr dirty="0" sz="2800">
                <a:solidFill>
                  <a:srgbClr val="221F1F"/>
                </a:solidFill>
                <a:latin typeface="Calibri"/>
                <a:cs typeface="Calibri"/>
              </a:rPr>
              <a:t>f </a:t>
            </a:r>
            <a:r>
              <a:rPr dirty="0" sz="2800" spc="-25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800" spc="-35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800" spc="-5">
                <a:solidFill>
                  <a:srgbClr val="221F1F"/>
                </a:solidFill>
                <a:latin typeface="Calibri"/>
                <a:cs typeface="Calibri"/>
              </a:rPr>
              <a:t>ocha</a:t>
            </a:r>
            <a:r>
              <a:rPr dirty="0" sz="2800" spc="-3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800">
                <a:solidFill>
                  <a:srgbClr val="221F1F"/>
                </a:solidFill>
                <a:latin typeface="Calibri"/>
                <a:cs typeface="Calibri"/>
              </a:rPr>
              <a:t>tic </a:t>
            </a:r>
            <a:r>
              <a:rPr dirty="0" sz="2800" spc="-5">
                <a:solidFill>
                  <a:srgbClr val="221F1F"/>
                </a:solidFill>
                <a:latin typeface="Calibri"/>
                <a:cs typeface="Calibri"/>
              </a:rPr>
              <a:t>p</a:t>
            </a:r>
            <a:r>
              <a:rPr dirty="0" sz="2800" spc="-45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800" spc="-5">
                <a:solidFill>
                  <a:srgbClr val="221F1F"/>
                </a:solidFill>
                <a:latin typeface="Calibri"/>
                <a:cs typeface="Calibri"/>
              </a:rPr>
              <a:t>ocesses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045"/>
              </a:spcBef>
            </a:pPr>
            <a:r>
              <a:rPr dirty="0" sz="2400">
                <a:solidFill>
                  <a:srgbClr val="221F1F"/>
                </a:solidFill>
                <a:latin typeface="Microsoft JhengHei"/>
                <a:cs typeface="Microsoft JhengHei"/>
              </a:rPr>
              <a:t>─</a:t>
            </a:r>
            <a:r>
              <a:rPr dirty="0" sz="2400" spc="-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00">
                <a:latin typeface="Microsoft JhengHei"/>
                <a:cs typeface="Microsoft JhengHei"/>
              </a:rPr>
              <a:t>Disc</a:t>
            </a:r>
            <a:r>
              <a:rPr dirty="0" sz="2200" spc="-30">
                <a:latin typeface="Microsoft JhengHei"/>
                <a:cs typeface="Microsoft JhengHei"/>
              </a:rPr>
              <a:t>r</a:t>
            </a:r>
            <a:r>
              <a:rPr dirty="0" sz="2200" spc="-5">
                <a:latin typeface="Microsoft JhengHei"/>
                <a:cs typeface="Microsoft JhengHei"/>
              </a:rPr>
              <a:t>e</a:t>
            </a:r>
            <a:r>
              <a:rPr dirty="0" sz="2200" spc="-20">
                <a:latin typeface="Microsoft JhengHei"/>
                <a:cs typeface="Microsoft JhengHei"/>
              </a:rPr>
              <a:t>t</a:t>
            </a:r>
            <a:r>
              <a:rPr dirty="0" sz="2200">
                <a:latin typeface="Microsoft JhengHei"/>
                <a:cs typeface="Microsoft JhengHei"/>
              </a:rPr>
              <a:t>e</a:t>
            </a:r>
            <a:r>
              <a:rPr dirty="0" sz="2200" spc="-10">
                <a:latin typeface="Microsoft JhengHei"/>
                <a:cs typeface="Microsoft JhengHei"/>
              </a:rPr>
              <a:t> </a:t>
            </a:r>
            <a:r>
              <a:rPr dirty="0" sz="2200">
                <a:latin typeface="Microsoft JhengHei"/>
                <a:cs typeface="Microsoft JhengHei"/>
              </a:rPr>
              <a:t>Time</a:t>
            </a:r>
            <a:r>
              <a:rPr dirty="0" sz="2200" spc="-10">
                <a:latin typeface="Microsoft JhengHei"/>
                <a:cs typeface="Microsoft JhengHei"/>
              </a:rPr>
              <a:t> </a:t>
            </a:r>
            <a:r>
              <a:rPr dirty="0" sz="2200">
                <a:latin typeface="Microsoft JhengHei"/>
                <a:cs typeface="Microsoft JhengHei"/>
              </a:rPr>
              <a:t>wi</a:t>
            </a:r>
            <a:r>
              <a:rPr dirty="0" sz="2200" spc="-10">
                <a:latin typeface="Microsoft JhengHei"/>
                <a:cs typeface="Microsoft JhengHei"/>
              </a:rPr>
              <a:t>t</a:t>
            </a:r>
            <a:r>
              <a:rPr dirty="0" sz="2200">
                <a:latin typeface="Microsoft JhengHei"/>
                <a:cs typeface="Microsoft JhengHei"/>
              </a:rPr>
              <a:t>h Disc</a:t>
            </a:r>
            <a:r>
              <a:rPr dirty="0" sz="2200" spc="-35">
                <a:latin typeface="Microsoft JhengHei"/>
                <a:cs typeface="Microsoft JhengHei"/>
              </a:rPr>
              <a:t>r</a:t>
            </a:r>
            <a:r>
              <a:rPr dirty="0" sz="2200" spc="-5">
                <a:latin typeface="Microsoft JhengHei"/>
                <a:cs typeface="Microsoft JhengHei"/>
              </a:rPr>
              <a:t>e</a:t>
            </a:r>
            <a:r>
              <a:rPr dirty="0" sz="2200" spc="-20">
                <a:latin typeface="Microsoft JhengHei"/>
                <a:cs typeface="Microsoft JhengHei"/>
              </a:rPr>
              <a:t>t</a:t>
            </a:r>
            <a:r>
              <a:rPr dirty="0" sz="2200">
                <a:latin typeface="Microsoft JhengHei"/>
                <a:cs typeface="Microsoft JhengHei"/>
              </a:rPr>
              <a:t>e</a:t>
            </a:r>
            <a:r>
              <a:rPr dirty="0" sz="2200" spc="-10">
                <a:latin typeface="Microsoft JhengHei"/>
                <a:cs typeface="Microsoft JhengHei"/>
              </a:rPr>
              <a:t> </a:t>
            </a:r>
            <a:r>
              <a:rPr dirty="0" sz="2200" spc="-80">
                <a:latin typeface="Microsoft JhengHei"/>
                <a:cs typeface="Microsoft JhengHei"/>
              </a:rPr>
              <a:t>S</a:t>
            </a:r>
            <a:r>
              <a:rPr dirty="0" sz="2200">
                <a:latin typeface="Microsoft JhengHei"/>
                <a:cs typeface="Microsoft JhengHei"/>
              </a:rPr>
              <a:t>ta</a:t>
            </a:r>
            <a:r>
              <a:rPr dirty="0" sz="2200" spc="-25">
                <a:latin typeface="Microsoft JhengHei"/>
                <a:cs typeface="Microsoft JhengHei"/>
              </a:rPr>
              <a:t>t</a:t>
            </a:r>
            <a:r>
              <a:rPr dirty="0" sz="2200">
                <a:latin typeface="Microsoft JhengHei"/>
                <a:cs typeface="Microsoft JhengHei"/>
              </a:rPr>
              <a:t>e</a:t>
            </a:r>
            <a:r>
              <a:rPr dirty="0" sz="2200" spc="-5">
                <a:latin typeface="Microsoft JhengHei"/>
                <a:cs typeface="Microsoft JhengHei"/>
              </a:rPr>
              <a:t> </a:t>
            </a:r>
            <a:r>
              <a:rPr dirty="0" sz="2200">
                <a:latin typeface="Microsoft JhengHei"/>
                <a:cs typeface="Microsoft JhengHei"/>
              </a:rPr>
              <a:t>S</a:t>
            </a:r>
            <a:r>
              <a:rPr dirty="0" sz="2200" spc="-35">
                <a:latin typeface="Microsoft JhengHei"/>
                <a:cs typeface="Microsoft JhengHei"/>
              </a:rPr>
              <a:t>p</a:t>
            </a:r>
            <a:r>
              <a:rPr dirty="0" sz="2200" spc="-5">
                <a:latin typeface="Microsoft JhengHei"/>
                <a:cs typeface="Microsoft JhengHei"/>
              </a:rPr>
              <a:t>ace</a:t>
            </a:r>
            <a:endParaRPr sz="22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dirty="0" sz="2200">
                <a:latin typeface="Microsoft JhengHei"/>
                <a:cs typeface="Microsoft JhengHei"/>
              </a:rPr>
              <a:t>─</a:t>
            </a:r>
            <a:r>
              <a:rPr dirty="0" sz="2200">
                <a:latin typeface="Microsoft JhengHei"/>
                <a:cs typeface="Microsoft JhengHei"/>
              </a:rPr>
              <a:t>Continuous</a:t>
            </a:r>
            <a:r>
              <a:rPr dirty="0" sz="2200" spc="-5">
                <a:latin typeface="Microsoft JhengHei"/>
                <a:cs typeface="Microsoft JhengHei"/>
              </a:rPr>
              <a:t> </a:t>
            </a:r>
            <a:r>
              <a:rPr dirty="0" sz="2200">
                <a:latin typeface="Microsoft JhengHei"/>
                <a:cs typeface="Microsoft JhengHei"/>
              </a:rPr>
              <a:t>Time</a:t>
            </a:r>
            <a:r>
              <a:rPr dirty="0" sz="2200" spc="-10">
                <a:latin typeface="Microsoft JhengHei"/>
                <a:cs typeface="Microsoft JhengHei"/>
              </a:rPr>
              <a:t> w</a:t>
            </a:r>
            <a:r>
              <a:rPr dirty="0" sz="2200" spc="-5">
                <a:latin typeface="Microsoft JhengHei"/>
                <a:cs typeface="Microsoft JhengHei"/>
              </a:rPr>
              <a:t>it</a:t>
            </a:r>
            <a:r>
              <a:rPr dirty="0" sz="2200">
                <a:latin typeface="Microsoft JhengHei"/>
                <a:cs typeface="Microsoft JhengHei"/>
              </a:rPr>
              <a:t>h Disc</a:t>
            </a:r>
            <a:r>
              <a:rPr dirty="0" sz="2200" spc="-35">
                <a:latin typeface="Microsoft JhengHei"/>
                <a:cs typeface="Microsoft JhengHei"/>
              </a:rPr>
              <a:t>r</a:t>
            </a:r>
            <a:r>
              <a:rPr dirty="0" sz="2200" spc="-5">
                <a:latin typeface="Microsoft JhengHei"/>
                <a:cs typeface="Microsoft JhengHei"/>
              </a:rPr>
              <a:t>e</a:t>
            </a:r>
            <a:r>
              <a:rPr dirty="0" sz="2200" spc="-20">
                <a:latin typeface="Microsoft JhengHei"/>
                <a:cs typeface="Microsoft JhengHei"/>
              </a:rPr>
              <a:t>t</a:t>
            </a:r>
            <a:r>
              <a:rPr dirty="0" sz="2200">
                <a:latin typeface="Microsoft JhengHei"/>
                <a:cs typeface="Microsoft JhengHei"/>
              </a:rPr>
              <a:t>e</a:t>
            </a:r>
            <a:r>
              <a:rPr dirty="0" sz="2200" spc="-10">
                <a:latin typeface="Microsoft JhengHei"/>
                <a:cs typeface="Microsoft JhengHei"/>
              </a:rPr>
              <a:t> </a:t>
            </a:r>
            <a:r>
              <a:rPr dirty="0" sz="2200" spc="-80">
                <a:latin typeface="Microsoft JhengHei"/>
                <a:cs typeface="Microsoft JhengHei"/>
              </a:rPr>
              <a:t>S</a:t>
            </a:r>
            <a:r>
              <a:rPr dirty="0" sz="2200">
                <a:latin typeface="Microsoft JhengHei"/>
                <a:cs typeface="Microsoft JhengHei"/>
              </a:rPr>
              <a:t>ta</a:t>
            </a:r>
            <a:r>
              <a:rPr dirty="0" sz="2200" spc="-25">
                <a:latin typeface="Microsoft JhengHei"/>
                <a:cs typeface="Microsoft JhengHei"/>
              </a:rPr>
              <a:t>t</a:t>
            </a:r>
            <a:r>
              <a:rPr dirty="0" sz="2200">
                <a:latin typeface="Microsoft JhengHei"/>
                <a:cs typeface="Microsoft JhengHei"/>
              </a:rPr>
              <a:t>e</a:t>
            </a:r>
            <a:r>
              <a:rPr dirty="0" sz="2200" spc="-5">
                <a:latin typeface="Microsoft JhengHei"/>
                <a:cs typeface="Microsoft JhengHei"/>
              </a:rPr>
              <a:t> </a:t>
            </a:r>
            <a:r>
              <a:rPr dirty="0" sz="2200">
                <a:latin typeface="Microsoft JhengHei"/>
                <a:cs typeface="Microsoft JhengHei"/>
              </a:rPr>
              <a:t>S</a:t>
            </a:r>
            <a:r>
              <a:rPr dirty="0" sz="2200" spc="-35">
                <a:latin typeface="Microsoft JhengHei"/>
                <a:cs typeface="Microsoft JhengHei"/>
              </a:rPr>
              <a:t>p</a:t>
            </a:r>
            <a:r>
              <a:rPr dirty="0" sz="2200" spc="-5">
                <a:latin typeface="Microsoft JhengHei"/>
                <a:cs typeface="Microsoft JhengHei"/>
              </a:rPr>
              <a:t>ace</a:t>
            </a:r>
            <a:endParaRPr sz="22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dirty="0" sz="2200">
                <a:latin typeface="Microsoft JhengHei"/>
                <a:cs typeface="Microsoft JhengHei"/>
              </a:rPr>
              <a:t>─</a:t>
            </a:r>
            <a:r>
              <a:rPr dirty="0" sz="2200">
                <a:latin typeface="Microsoft JhengHei"/>
                <a:cs typeface="Microsoft JhengHei"/>
              </a:rPr>
              <a:t>Disc</a:t>
            </a:r>
            <a:r>
              <a:rPr dirty="0" sz="2200" spc="-30">
                <a:latin typeface="Microsoft JhengHei"/>
                <a:cs typeface="Microsoft JhengHei"/>
              </a:rPr>
              <a:t>r</a:t>
            </a:r>
            <a:r>
              <a:rPr dirty="0" sz="2200" spc="-5">
                <a:latin typeface="Microsoft JhengHei"/>
                <a:cs typeface="Microsoft JhengHei"/>
              </a:rPr>
              <a:t>e</a:t>
            </a:r>
            <a:r>
              <a:rPr dirty="0" sz="2200" spc="-20">
                <a:latin typeface="Microsoft JhengHei"/>
                <a:cs typeface="Microsoft JhengHei"/>
              </a:rPr>
              <a:t>t</a:t>
            </a:r>
            <a:r>
              <a:rPr dirty="0" sz="2200">
                <a:latin typeface="Microsoft JhengHei"/>
                <a:cs typeface="Microsoft JhengHei"/>
              </a:rPr>
              <a:t>e</a:t>
            </a:r>
            <a:r>
              <a:rPr dirty="0" sz="2200" spc="-10">
                <a:latin typeface="Microsoft JhengHei"/>
                <a:cs typeface="Microsoft JhengHei"/>
              </a:rPr>
              <a:t> </a:t>
            </a:r>
            <a:r>
              <a:rPr dirty="0" sz="2200">
                <a:latin typeface="Microsoft JhengHei"/>
                <a:cs typeface="Microsoft JhengHei"/>
              </a:rPr>
              <a:t>Time</a:t>
            </a:r>
            <a:r>
              <a:rPr dirty="0" sz="2200" spc="-10">
                <a:latin typeface="Microsoft JhengHei"/>
                <a:cs typeface="Microsoft JhengHei"/>
              </a:rPr>
              <a:t> </a:t>
            </a:r>
            <a:r>
              <a:rPr dirty="0" sz="2200">
                <a:latin typeface="Microsoft JhengHei"/>
                <a:cs typeface="Microsoft JhengHei"/>
              </a:rPr>
              <a:t>wi</a:t>
            </a:r>
            <a:r>
              <a:rPr dirty="0" sz="2200" spc="-10">
                <a:latin typeface="Microsoft JhengHei"/>
                <a:cs typeface="Microsoft JhengHei"/>
              </a:rPr>
              <a:t>t</a:t>
            </a:r>
            <a:r>
              <a:rPr dirty="0" sz="2200">
                <a:latin typeface="Microsoft JhengHei"/>
                <a:cs typeface="Microsoft JhengHei"/>
              </a:rPr>
              <a:t>h Continuous</a:t>
            </a:r>
            <a:r>
              <a:rPr dirty="0" sz="2200" spc="-5">
                <a:latin typeface="Microsoft JhengHei"/>
                <a:cs typeface="Microsoft JhengHei"/>
              </a:rPr>
              <a:t> </a:t>
            </a:r>
            <a:r>
              <a:rPr dirty="0" sz="2200" spc="-85">
                <a:latin typeface="Microsoft JhengHei"/>
                <a:cs typeface="Microsoft JhengHei"/>
              </a:rPr>
              <a:t>S</a:t>
            </a:r>
            <a:r>
              <a:rPr dirty="0" sz="2200">
                <a:latin typeface="Microsoft JhengHei"/>
                <a:cs typeface="Microsoft JhengHei"/>
              </a:rPr>
              <a:t>ta</a:t>
            </a:r>
            <a:r>
              <a:rPr dirty="0" sz="2200" spc="-25">
                <a:latin typeface="Microsoft JhengHei"/>
                <a:cs typeface="Microsoft JhengHei"/>
              </a:rPr>
              <a:t>t</a:t>
            </a:r>
            <a:r>
              <a:rPr dirty="0" sz="2200">
                <a:latin typeface="Microsoft JhengHei"/>
                <a:cs typeface="Microsoft JhengHei"/>
              </a:rPr>
              <a:t>e</a:t>
            </a:r>
            <a:r>
              <a:rPr dirty="0" sz="2200" spc="-5">
                <a:latin typeface="Microsoft JhengHei"/>
                <a:cs typeface="Microsoft JhengHei"/>
              </a:rPr>
              <a:t> </a:t>
            </a:r>
            <a:r>
              <a:rPr dirty="0" sz="2200">
                <a:latin typeface="Microsoft JhengHei"/>
                <a:cs typeface="Microsoft JhengHei"/>
              </a:rPr>
              <a:t>S</a:t>
            </a:r>
            <a:r>
              <a:rPr dirty="0" sz="2200" spc="-35">
                <a:latin typeface="Microsoft JhengHei"/>
                <a:cs typeface="Microsoft JhengHei"/>
              </a:rPr>
              <a:t>p</a:t>
            </a:r>
            <a:r>
              <a:rPr dirty="0" sz="2200" spc="-5">
                <a:latin typeface="Microsoft JhengHei"/>
                <a:cs typeface="Microsoft JhengHei"/>
              </a:rPr>
              <a:t>ace</a:t>
            </a:r>
            <a:endParaRPr sz="22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21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dirty="0" sz="2200">
                <a:latin typeface="Microsoft JhengHei"/>
                <a:cs typeface="Microsoft JhengHei"/>
              </a:rPr>
              <a:t>─</a:t>
            </a:r>
            <a:r>
              <a:rPr dirty="0" sz="2200">
                <a:latin typeface="Microsoft JhengHei"/>
                <a:cs typeface="Microsoft JhengHei"/>
              </a:rPr>
              <a:t>Continuous</a:t>
            </a:r>
            <a:r>
              <a:rPr dirty="0" sz="2200" spc="-5">
                <a:latin typeface="Microsoft JhengHei"/>
                <a:cs typeface="Microsoft JhengHei"/>
              </a:rPr>
              <a:t> </a:t>
            </a:r>
            <a:r>
              <a:rPr dirty="0" sz="2200">
                <a:latin typeface="Microsoft JhengHei"/>
                <a:cs typeface="Microsoft JhengHei"/>
              </a:rPr>
              <a:t>Time</a:t>
            </a:r>
            <a:r>
              <a:rPr dirty="0" sz="2200" spc="-10">
                <a:latin typeface="Microsoft JhengHei"/>
                <a:cs typeface="Microsoft JhengHei"/>
              </a:rPr>
              <a:t> w</a:t>
            </a:r>
            <a:r>
              <a:rPr dirty="0" sz="2200" spc="-5">
                <a:latin typeface="Microsoft JhengHei"/>
                <a:cs typeface="Microsoft JhengHei"/>
              </a:rPr>
              <a:t>it</a:t>
            </a:r>
            <a:r>
              <a:rPr dirty="0" sz="2200">
                <a:latin typeface="Microsoft JhengHei"/>
                <a:cs typeface="Microsoft JhengHei"/>
              </a:rPr>
              <a:t>h Continuous</a:t>
            </a:r>
            <a:r>
              <a:rPr dirty="0" sz="2200" spc="-5">
                <a:latin typeface="Microsoft JhengHei"/>
                <a:cs typeface="Microsoft JhengHei"/>
              </a:rPr>
              <a:t> </a:t>
            </a:r>
            <a:r>
              <a:rPr dirty="0" sz="2200" spc="-85">
                <a:latin typeface="Microsoft JhengHei"/>
                <a:cs typeface="Microsoft JhengHei"/>
              </a:rPr>
              <a:t>S</a:t>
            </a:r>
            <a:r>
              <a:rPr dirty="0" sz="2200">
                <a:latin typeface="Microsoft JhengHei"/>
                <a:cs typeface="Microsoft JhengHei"/>
              </a:rPr>
              <a:t>ta</a:t>
            </a:r>
            <a:r>
              <a:rPr dirty="0" sz="2200" spc="-25">
                <a:latin typeface="Microsoft JhengHei"/>
                <a:cs typeface="Microsoft JhengHei"/>
              </a:rPr>
              <a:t>t</a:t>
            </a:r>
            <a:r>
              <a:rPr dirty="0" sz="2200">
                <a:latin typeface="Microsoft JhengHei"/>
                <a:cs typeface="Microsoft JhengHei"/>
              </a:rPr>
              <a:t>e</a:t>
            </a:r>
            <a:r>
              <a:rPr dirty="0" sz="2200" spc="-5">
                <a:latin typeface="Microsoft JhengHei"/>
                <a:cs typeface="Microsoft JhengHei"/>
              </a:rPr>
              <a:t> </a:t>
            </a:r>
            <a:r>
              <a:rPr dirty="0" sz="2200">
                <a:latin typeface="Microsoft JhengHei"/>
                <a:cs typeface="Microsoft JhengHei"/>
              </a:rPr>
              <a:t>S</a:t>
            </a:r>
            <a:r>
              <a:rPr dirty="0" sz="2200" spc="-35">
                <a:latin typeface="Microsoft JhengHei"/>
                <a:cs typeface="Microsoft JhengHei"/>
              </a:rPr>
              <a:t>p</a:t>
            </a:r>
            <a:r>
              <a:rPr dirty="0" sz="2200" spc="-5">
                <a:latin typeface="Microsoft JhengHei"/>
                <a:cs typeface="Microsoft JhengHei"/>
              </a:rPr>
              <a:t>ace</a:t>
            </a:r>
            <a:endParaRPr sz="22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9737" y="330200"/>
            <a:ext cx="9813925" cy="6454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>
                <a:solidFill>
                  <a:srgbClr val="000000"/>
                </a:solidFill>
              </a:rPr>
              <a:t>Decomposition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of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a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Poisson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P</a:t>
            </a:r>
            <a:r>
              <a:rPr dirty="0" sz="2950" spc="-55">
                <a:solidFill>
                  <a:srgbClr val="000000"/>
                </a:solidFill>
              </a:rPr>
              <a:t>r</a:t>
            </a:r>
            <a:r>
              <a:rPr dirty="0" sz="2950">
                <a:solidFill>
                  <a:srgbClr val="000000"/>
                </a:solidFill>
              </a:rPr>
              <a:t>ocess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4692903" y="1855152"/>
            <a:ext cx="987425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>
                <a:latin typeface="Times New Roman"/>
                <a:cs typeface="Times New Roman"/>
              </a:rPr>
              <a:t>Poisson</a:t>
            </a:r>
            <a:r>
              <a:rPr dirty="0" sz="1850" spc="-10">
                <a:latin typeface="Times New Roman"/>
                <a:cs typeface="Times New Roman"/>
              </a:rPr>
              <a:t> </a:t>
            </a:r>
            <a:r>
              <a:rPr dirty="0" sz="1850" spc="-150">
                <a:latin typeface="Times New Roman"/>
                <a:cs typeface="Times New Roman"/>
              </a:rPr>
              <a:t> </a:t>
            </a:r>
            <a:r>
              <a:rPr dirty="0" baseline="-2469" sz="3375">
                <a:latin typeface="Calibri"/>
                <a:cs typeface="Calibri"/>
              </a:rPr>
              <a:t>λ</a:t>
            </a:r>
            <a:endParaRPr baseline="-2469" sz="3375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63156" y="1675506"/>
            <a:ext cx="756285" cy="26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>
                <a:latin typeface="Times New Roman"/>
                <a:cs typeface="Times New Roman"/>
              </a:rPr>
              <a:t>Poisson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63156" y="2675250"/>
            <a:ext cx="756285" cy="26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>
                <a:latin typeface="Times New Roman"/>
                <a:cs typeface="Times New Roman"/>
              </a:rPr>
              <a:t>Poisson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80505" y="1631056"/>
            <a:ext cx="390525" cy="26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 i="1">
                <a:latin typeface="Times New Roman"/>
                <a:cs typeface="Times New Roman"/>
              </a:rPr>
              <a:t>p(s)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28105" y="2658232"/>
            <a:ext cx="586740" cy="26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>
                <a:latin typeface="Times New Roman"/>
                <a:cs typeface="Times New Roman"/>
              </a:rPr>
              <a:t>1</a:t>
            </a:r>
            <a:r>
              <a:rPr dirty="0" sz="1850" spc="-10" i="1">
                <a:latin typeface="Times New Roman"/>
                <a:cs typeface="Times New Roman"/>
              </a:rPr>
              <a:t>-p(s)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9251" y="3537928"/>
            <a:ext cx="5449570" cy="328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33420" algn="l"/>
              </a:tabLst>
            </a:pP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specia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l case: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I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f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350" i="1">
                <a:solidFill>
                  <a:srgbClr val="221F1F"/>
                </a:solidFill>
                <a:latin typeface="Lucida Sans"/>
                <a:cs typeface="Lucida Sans"/>
              </a:rPr>
              <a:t>p</a:t>
            </a:r>
            <a:r>
              <a:rPr dirty="0" sz="2350" spc="-190" i="1">
                <a:solidFill>
                  <a:srgbClr val="221F1F"/>
                </a:solidFill>
                <a:latin typeface="Lucida Sans"/>
                <a:cs typeface="Lucida Sans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(</a:t>
            </a:r>
            <a:r>
              <a:rPr dirty="0" sz="2350" spc="-130" i="1">
                <a:solidFill>
                  <a:srgbClr val="221F1F"/>
                </a:solidFill>
                <a:latin typeface="Lucida Sans"/>
                <a:cs typeface="Lucida Sans"/>
              </a:rPr>
              <a:t>s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) =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350" i="1">
                <a:solidFill>
                  <a:srgbClr val="221F1F"/>
                </a:solidFill>
                <a:latin typeface="Lucida Sans"/>
                <a:cs typeface="Lucida Sans"/>
              </a:rPr>
              <a:t>p	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i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s</a:t>
            </a:r>
            <a:r>
              <a:rPr dirty="0" sz="2250" spc="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constant,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then</a:t>
            </a:r>
            <a:endParaRPr sz="2250">
              <a:latin typeface="Microsoft JhengHei"/>
              <a:cs typeface="Microsoft Jheng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10403" y="5012436"/>
            <a:ext cx="1066800" cy="336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Poisson </a:t>
            </a:r>
            <a:r>
              <a:rPr dirty="0" sz="2000" spc="-175">
                <a:latin typeface="Times New Roman"/>
                <a:cs typeface="Times New Roman"/>
              </a:rPr>
              <a:t> </a:t>
            </a:r>
            <a:r>
              <a:rPr dirty="0" baseline="-2267" sz="3675" spc="-22">
                <a:latin typeface="Calibri"/>
                <a:cs typeface="Calibri"/>
              </a:rPr>
              <a:t>λ</a:t>
            </a:r>
            <a:endParaRPr baseline="-2267" sz="3675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72933" y="4733218"/>
            <a:ext cx="1727200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382395" algn="l"/>
              </a:tabLst>
            </a:pPr>
            <a:r>
              <a:rPr dirty="0" sz="2000">
                <a:latin typeface="Times New Roman"/>
                <a:cs typeface="Times New Roman"/>
              </a:rPr>
              <a:t>Poisson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rate	</a:t>
            </a:r>
            <a:r>
              <a:rPr dirty="0" baseline="-3401" sz="3675">
                <a:latin typeface="Calibri"/>
                <a:cs typeface="Calibri"/>
              </a:rPr>
              <a:t>λ</a:t>
            </a:r>
            <a:r>
              <a:rPr dirty="0" baseline="-3401" sz="3675" spc="-44" i="1">
                <a:latin typeface="Lucida Sans"/>
                <a:cs typeface="Lucida Sans"/>
              </a:rPr>
              <a:t>p</a:t>
            </a:r>
            <a:endParaRPr baseline="-3401" sz="3675">
              <a:latin typeface="Lucida Sans"/>
              <a:cs typeface="Lucida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72933" y="5803716"/>
            <a:ext cx="2454275" cy="354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382395" algn="l"/>
              </a:tabLst>
            </a:pPr>
            <a:r>
              <a:rPr dirty="0" sz="2000">
                <a:latin typeface="Times New Roman"/>
                <a:cs typeface="Times New Roman"/>
              </a:rPr>
              <a:t>Poisson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rate	</a:t>
            </a:r>
            <a:r>
              <a:rPr dirty="0" baseline="-3401" sz="3675">
                <a:latin typeface="Calibri"/>
                <a:cs typeface="Calibri"/>
              </a:rPr>
              <a:t>λ</a:t>
            </a:r>
            <a:r>
              <a:rPr dirty="0" baseline="-3401" sz="3675" spc="-7">
                <a:latin typeface="Calibri"/>
                <a:cs typeface="Calibri"/>
              </a:rPr>
              <a:t> </a:t>
            </a:r>
            <a:r>
              <a:rPr dirty="0" baseline="-3623" sz="3450">
                <a:latin typeface="Times New Roman"/>
                <a:cs typeface="Times New Roman"/>
              </a:rPr>
              <a:t>(1</a:t>
            </a:r>
            <a:r>
              <a:rPr dirty="0" baseline="-3623" sz="3450" spc="7">
                <a:latin typeface="Times New Roman"/>
                <a:cs typeface="Times New Roman"/>
              </a:rPr>
              <a:t> </a:t>
            </a:r>
            <a:r>
              <a:rPr dirty="0" baseline="-3623" sz="3450">
                <a:latin typeface="Times New Roman"/>
                <a:cs typeface="Times New Roman"/>
              </a:rPr>
              <a:t>− </a:t>
            </a:r>
            <a:r>
              <a:rPr dirty="0" baseline="-3401" sz="3675" spc="-44" i="1">
                <a:latin typeface="Lucida Sans"/>
                <a:cs typeface="Lucida Sans"/>
              </a:rPr>
              <a:t>p</a:t>
            </a:r>
            <a:r>
              <a:rPr dirty="0" baseline="-3623" sz="3450">
                <a:latin typeface="Times New Roman"/>
                <a:cs typeface="Times New Roman"/>
              </a:rPr>
              <a:t>)</a:t>
            </a:r>
            <a:endParaRPr baseline="-3623" sz="34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47433" y="4759634"/>
            <a:ext cx="153035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i="1">
                <a:latin typeface="Times New Roman"/>
                <a:cs typeface="Times New Roman"/>
              </a:rPr>
              <a:t>p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82079" y="5836594"/>
            <a:ext cx="364490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1</a:t>
            </a:r>
            <a:r>
              <a:rPr dirty="0" sz="2000" spc="-5" i="1">
                <a:latin typeface="Times New Roman"/>
                <a:cs typeface="Times New Roman"/>
              </a:rPr>
              <a:t>-</a:t>
            </a:r>
            <a:r>
              <a:rPr dirty="0" sz="2000" i="1">
                <a:latin typeface="Times New Roman"/>
                <a:cs typeface="Times New Roman"/>
              </a:rPr>
              <a:t>p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67650" y="1546161"/>
            <a:ext cx="1325499" cy="5635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867650" y="2482786"/>
            <a:ext cx="1917700" cy="563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r>
              <a:rPr dirty="0" spc="-10"/>
              <a:t>41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6990">
              <a:lnSpc>
                <a:spcPct val="100000"/>
              </a:lnSpc>
            </a:pPr>
            <a:r>
              <a:rPr dirty="0" sz="2950">
                <a:solidFill>
                  <a:srgbClr val="000000"/>
                </a:solidFill>
              </a:rPr>
              <a:t>P</a:t>
            </a:r>
            <a:r>
              <a:rPr dirty="0" sz="2950" spc="-60">
                <a:solidFill>
                  <a:srgbClr val="000000"/>
                </a:solidFill>
              </a:rPr>
              <a:t>r</a:t>
            </a:r>
            <a:r>
              <a:rPr dirty="0" sz="2950">
                <a:solidFill>
                  <a:srgbClr val="000000"/>
                </a:solidFill>
              </a:rPr>
              <a:t>oof</a:t>
            </a:r>
            <a:endParaRPr sz="2950"/>
          </a:p>
        </p:txBody>
      </p:sp>
      <p:sp>
        <p:nvSpPr>
          <p:cNvPr id="4" name="object 4"/>
          <p:cNvSpPr/>
          <p:nvPr/>
        </p:nvSpPr>
        <p:spPr>
          <a:xfrm>
            <a:off x="927100" y="1546225"/>
            <a:ext cx="8420100" cy="79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96937" y="3678301"/>
            <a:ext cx="9167749" cy="14810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39800" y="2905125"/>
            <a:ext cx="4084701" cy="644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16863" y="5365943"/>
            <a:ext cx="9015730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5">
                <a:latin typeface="Georgia"/>
                <a:cs typeface="Georgia"/>
              </a:rPr>
              <a:t>Sinc</a:t>
            </a:r>
            <a:r>
              <a:rPr dirty="0" sz="2000" spc="-10">
                <a:latin typeface="Georgia"/>
                <a:cs typeface="Georgia"/>
              </a:rPr>
              <a:t>e</a:t>
            </a:r>
            <a:r>
              <a:rPr dirty="0" sz="2000" spc="15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th</a:t>
            </a:r>
            <a:r>
              <a:rPr dirty="0" sz="2000" spc="-10">
                <a:latin typeface="Georgia"/>
                <a:cs typeface="Georgia"/>
              </a:rPr>
              <a:t>e</a:t>
            </a:r>
            <a:r>
              <a:rPr dirty="0" sz="2000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arrival</a:t>
            </a:r>
            <a:r>
              <a:rPr dirty="0" sz="2000" spc="25">
                <a:latin typeface="Georgia"/>
                <a:cs typeface="Georgia"/>
              </a:rPr>
              <a:t> </a:t>
            </a:r>
            <a:r>
              <a:rPr dirty="0" sz="2000" spc="-20">
                <a:latin typeface="Georgia"/>
                <a:cs typeface="Georgia"/>
              </a:rPr>
              <a:t>tim</a:t>
            </a:r>
            <a:r>
              <a:rPr dirty="0" sz="2000" spc="-10">
                <a:latin typeface="Georgia"/>
                <a:cs typeface="Georgia"/>
              </a:rPr>
              <a:t>e</a:t>
            </a:r>
            <a:r>
              <a:rPr dirty="0" sz="2000" spc="5">
                <a:latin typeface="Georgia"/>
                <a:cs typeface="Georgia"/>
              </a:rPr>
              <a:t> </a:t>
            </a:r>
            <a:r>
              <a:rPr dirty="0" sz="2000" spc="-20">
                <a:latin typeface="Georgia"/>
                <a:cs typeface="Georgia"/>
              </a:rPr>
              <a:t>o</a:t>
            </a:r>
            <a:r>
              <a:rPr dirty="0" sz="2000" spc="-10">
                <a:latin typeface="Georgia"/>
                <a:cs typeface="Georgia"/>
              </a:rPr>
              <a:t>f</a:t>
            </a:r>
            <a:r>
              <a:rPr dirty="0" sz="2000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th</a:t>
            </a:r>
            <a:r>
              <a:rPr dirty="0" sz="2000" spc="-10">
                <a:latin typeface="Georgia"/>
                <a:cs typeface="Georgia"/>
              </a:rPr>
              <a:t>e</a:t>
            </a:r>
            <a:r>
              <a:rPr dirty="0" sz="2000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n+m</a:t>
            </a:r>
            <a:r>
              <a:rPr dirty="0" sz="2000" spc="10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event</a:t>
            </a:r>
            <a:r>
              <a:rPr dirty="0" sz="2000" spc="-10">
                <a:latin typeface="Georgia"/>
                <a:cs typeface="Georgia"/>
              </a:rPr>
              <a:t>s</a:t>
            </a:r>
            <a:r>
              <a:rPr dirty="0" sz="2000" spc="5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are</a:t>
            </a:r>
            <a:r>
              <a:rPr dirty="0" sz="2000" spc="10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independent</a:t>
            </a:r>
            <a:r>
              <a:rPr dirty="0" sz="2000" spc="15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(each</a:t>
            </a:r>
            <a:r>
              <a:rPr dirty="0" sz="2000" spc="10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is</a:t>
            </a:r>
            <a:r>
              <a:rPr dirty="0" sz="2000" spc="5">
                <a:latin typeface="Georgia"/>
                <a:cs typeface="Georgia"/>
              </a:rPr>
              <a:t> </a:t>
            </a:r>
            <a:r>
              <a:rPr dirty="0" sz="2000" spc="-20">
                <a:latin typeface="Georgia"/>
                <a:cs typeface="Georgia"/>
              </a:rPr>
              <a:t>un</a:t>
            </a:r>
            <a:r>
              <a:rPr dirty="0" sz="2000" spc="-10">
                <a:latin typeface="Georgia"/>
                <a:cs typeface="Georgia"/>
              </a:rPr>
              <a:t>i</a:t>
            </a:r>
            <a:r>
              <a:rPr dirty="0" sz="2000" spc="-15">
                <a:latin typeface="Georgia"/>
                <a:cs typeface="Georgia"/>
              </a:rPr>
              <a:t>for</a:t>
            </a:r>
            <a:r>
              <a:rPr dirty="0" sz="2000" spc="-20">
                <a:latin typeface="Georgia"/>
                <a:cs typeface="Georgia"/>
              </a:rPr>
              <a:t>m</a:t>
            </a:r>
            <a:r>
              <a:rPr dirty="0" sz="2000" spc="15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(0,t]</a:t>
            </a:r>
            <a:r>
              <a:rPr dirty="0" sz="2000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)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04912" y="5835586"/>
            <a:ext cx="5510149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32866" y="5857061"/>
            <a:ext cx="25400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PMingLiU"/>
                <a:cs typeface="PMingLiU"/>
              </a:rPr>
              <a:t>∴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94245" y="5869116"/>
            <a:ext cx="3114675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Georgia"/>
                <a:cs typeface="Georgia"/>
              </a:rPr>
              <a:t>just</a:t>
            </a:r>
            <a:r>
              <a:rPr dirty="0" sz="2000" spc="-10">
                <a:latin typeface="Georgia"/>
                <a:cs typeface="Georgia"/>
              </a:rPr>
              <a:t> </a:t>
            </a:r>
            <a:r>
              <a:rPr dirty="0" sz="2000" spc="-20">
                <a:latin typeface="Georgia"/>
                <a:cs typeface="Georgia"/>
              </a:rPr>
              <a:t>equa</a:t>
            </a:r>
            <a:r>
              <a:rPr dirty="0" sz="2000" spc="-10">
                <a:latin typeface="Georgia"/>
                <a:cs typeface="Georgia"/>
              </a:rPr>
              <a:t>l</a:t>
            </a:r>
            <a:r>
              <a:rPr dirty="0" sz="2000" spc="25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t</a:t>
            </a:r>
            <a:r>
              <a:rPr dirty="0" sz="2000" spc="-15">
                <a:latin typeface="Georgia"/>
                <a:cs typeface="Georgia"/>
              </a:rPr>
              <a:t>o</a:t>
            </a:r>
            <a:r>
              <a:rPr dirty="0" sz="2000" spc="-5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th</a:t>
            </a:r>
            <a:r>
              <a:rPr dirty="0" sz="2000" spc="-10">
                <a:latin typeface="Georgia"/>
                <a:cs typeface="Georgia"/>
              </a:rPr>
              <a:t>e</a:t>
            </a:r>
            <a:r>
              <a:rPr dirty="0" sz="2000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probability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0966" y="6374069"/>
            <a:ext cx="8225155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20">
                <a:latin typeface="Georgia"/>
                <a:cs typeface="Georgia"/>
              </a:rPr>
              <a:t>o</a:t>
            </a:r>
            <a:r>
              <a:rPr dirty="0" sz="2000" spc="-10">
                <a:latin typeface="Georgia"/>
                <a:cs typeface="Georgia"/>
              </a:rPr>
              <a:t>f</a:t>
            </a:r>
            <a:r>
              <a:rPr dirty="0" sz="2000" spc="5">
                <a:latin typeface="Georgia"/>
                <a:cs typeface="Georgia"/>
              </a:rPr>
              <a:t> </a:t>
            </a:r>
            <a:r>
              <a:rPr dirty="0" sz="2000" spc="-15" i="1">
                <a:latin typeface="Georgia"/>
                <a:cs typeface="Georgia"/>
              </a:rPr>
              <a:t>n</a:t>
            </a:r>
            <a:r>
              <a:rPr dirty="0" sz="2000" i="1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successe</a:t>
            </a:r>
            <a:r>
              <a:rPr dirty="0" sz="2000" spc="-10">
                <a:latin typeface="Georgia"/>
                <a:cs typeface="Georgia"/>
              </a:rPr>
              <a:t>s</a:t>
            </a:r>
            <a:r>
              <a:rPr dirty="0" sz="2000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and</a:t>
            </a:r>
            <a:r>
              <a:rPr dirty="0" sz="2000" spc="20">
                <a:latin typeface="Georgia"/>
                <a:cs typeface="Georgia"/>
              </a:rPr>
              <a:t> </a:t>
            </a:r>
            <a:r>
              <a:rPr dirty="0" sz="2000" spc="-20" i="1">
                <a:latin typeface="Georgia"/>
                <a:cs typeface="Georgia"/>
              </a:rPr>
              <a:t>m</a:t>
            </a:r>
            <a:r>
              <a:rPr dirty="0" sz="2000" spc="10" i="1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failure</a:t>
            </a:r>
            <a:r>
              <a:rPr dirty="0" sz="2000" spc="-10">
                <a:latin typeface="Georgia"/>
                <a:cs typeface="Georgia"/>
              </a:rPr>
              <a:t>s</a:t>
            </a:r>
            <a:r>
              <a:rPr dirty="0" sz="2000" spc="25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independent</a:t>
            </a:r>
            <a:r>
              <a:rPr dirty="0" sz="2000" spc="5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tial</a:t>
            </a:r>
            <a:r>
              <a:rPr dirty="0" sz="2000" spc="-10">
                <a:latin typeface="Georgia"/>
                <a:cs typeface="Georgia"/>
              </a:rPr>
              <a:t>s</a:t>
            </a:r>
            <a:r>
              <a:rPr dirty="0" sz="2000" spc="20">
                <a:latin typeface="Georgia"/>
                <a:cs typeface="Georgia"/>
              </a:rPr>
              <a:t> </a:t>
            </a:r>
            <a:r>
              <a:rPr dirty="0" sz="2000" spc="-20">
                <a:latin typeface="Georgia"/>
                <a:cs typeface="Georgia"/>
              </a:rPr>
              <a:t>w</a:t>
            </a:r>
            <a:r>
              <a:rPr dirty="0" sz="2000" spc="-10">
                <a:latin typeface="Georgia"/>
                <a:cs typeface="Georgia"/>
              </a:rPr>
              <a:t>i</a:t>
            </a:r>
            <a:r>
              <a:rPr dirty="0" sz="2000" spc="-15">
                <a:latin typeface="Georgia"/>
                <a:cs typeface="Georgia"/>
              </a:rPr>
              <a:t>t</a:t>
            </a:r>
            <a:r>
              <a:rPr dirty="0" sz="2000" spc="-15">
                <a:latin typeface="Georgia"/>
                <a:cs typeface="Georgia"/>
              </a:rPr>
              <a:t>h</a:t>
            </a:r>
            <a:r>
              <a:rPr dirty="0" sz="2000" spc="-5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succes</a:t>
            </a:r>
            <a:r>
              <a:rPr dirty="0" sz="2000" spc="-10">
                <a:latin typeface="Georgia"/>
                <a:cs typeface="Georgia"/>
              </a:rPr>
              <a:t>s</a:t>
            </a:r>
            <a:r>
              <a:rPr dirty="0" sz="2000" spc="10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probabilit</a:t>
            </a:r>
            <a:r>
              <a:rPr dirty="0" sz="2000" spc="-10">
                <a:latin typeface="Georgia"/>
                <a:cs typeface="Georgia"/>
              </a:rPr>
              <a:t>y</a:t>
            </a:r>
            <a:r>
              <a:rPr dirty="0" sz="2000" spc="55">
                <a:latin typeface="Georgia"/>
                <a:cs typeface="Georgia"/>
              </a:rPr>
              <a:t> </a:t>
            </a:r>
            <a:r>
              <a:rPr dirty="0" sz="2000" spc="-15" i="1">
                <a:latin typeface="Georgia"/>
                <a:cs typeface="Georgia"/>
              </a:rPr>
              <a:t>p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3725" y="2544826"/>
            <a:ext cx="9648825" cy="1079500"/>
          </a:xfrm>
          <a:prstGeom prst="rect">
            <a:avLst/>
          </a:prstGeom>
          <a:ln w="11428">
            <a:solidFill>
              <a:srgbClr val="001F5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r" marR="796925">
              <a:lnSpc>
                <a:spcPct val="100000"/>
              </a:lnSpc>
            </a:pPr>
            <a:r>
              <a:rPr dirty="0" sz="1800">
                <a:solidFill>
                  <a:srgbClr val="C00000"/>
                </a:solidFill>
                <a:latin typeface="Arial"/>
                <a:cs typeface="Arial"/>
              </a:rPr>
              <a:t>(proof is n next slide)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39800" y="2616136"/>
            <a:ext cx="5486400" cy="319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r>
              <a:rPr dirty="0" spc="-10"/>
              <a:t>42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8187" y="600075"/>
            <a:ext cx="9169400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1512" y="1608201"/>
            <a:ext cx="8729599" cy="2512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747250" y="6152463"/>
            <a:ext cx="25400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PMingLiU"/>
                <a:cs typeface="PMingLiU"/>
              </a:rPr>
              <a:t>＃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5950" y="3408426"/>
            <a:ext cx="1692275" cy="720725"/>
          </a:xfrm>
          <a:custGeom>
            <a:avLst/>
            <a:gdLst/>
            <a:ahLst/>
            <a:cxnLst/>
            <a:rect l="l" t="t" r="r" b="b"/>
            <a:pathLst>
              <a:path w="1692275" h="720725">
                <a:moveTo>
                  <a:pt x="0" y="720725"/>
                </a:moveTo>
                <a:lnTo>
                  <a:pt x="1692275" y="720725"/>
                </a:lnTo>
                <a:lnTo>
                  <a:pt x="1692275" y="0"/>
                </a:lnTo>
                <a:lnTo>
                  <a:pt x="0" y="0"/>
                </a:lnTo>
                <a:lnTo>
                  <a:pt x="0" y="720725"/>
                </a:lnTo>
                <a:close/>
              </a:path>
            </a:pathLst>
          </a:custGeom>
          <a:ln w="11428">
            <a:solidFill>
              <a:srgbClr val="994633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0125" y="4632274"/>
            <a:ext cx="2087626" cy="319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73225" y="4124579"/>
            <a:ext cx="438150" cy="436880"/>
          </a:xfrm>
          <a:custGeom>
            <a:avLst/>
            <a:gdLst/>
            <a:ahLst/>
            <a:cxnLst/>
            <a:rect l="l" t="t" r="r" b="b"/>
            <a:pathLst>
              <a:path w="438150" h="436879">
                <a:moveTo>
                  <a:pt x="29718" y="335152"/>
                </a:moveTo>
                <a:lnTo>
                  <a:pt x="26288" y="337185"/>
                </a:lnTo>
                <a:lnTo>
                  <a:pt x="25400" y="340487"/>
                </a:lnTo>
                <a:lnTo>
                  <a:pt x="0" y="436372"/>
                </a:lnTo>
                <a:lnTo>
                  <a:pt x="16949" y="431926"/>
                </a:lnTo>
                <a:lnTo>
                  <a:pt x="13335" y="431926"/>
                </a:lnTo>
                <a:lnTo>
                  <a:pt x="4444" y="422910"/>
                </a:lnTo>
                <a:lnTo>
                  <a:pt x="20971" y="406442"/>
                </a:lnTo>
                <a:lnTo>
                  <a:pt x="37592" y="343788"/>
                </a:lnTo>
                <a:lnTo>
                  <a:pt x="38607" y="340360"/>
                </a:lnTo>
                <a:lnTo>
                  <a:pt x="36575" y="336931"/>
                </a:lnTo>
                <a:lnTo>
                  <a:pt x="29718" y="335152"/>
                </a:lnTo>
                <a:close/>
              </a:path>
              <a:path w="438150" h="436879">
                <a:moveTo>
                  <a:pt x="20971" y="406442"/>
                </a:moveTo>
                <a:lnTo>
                  <a:pt x="4444" y="422910"/>
                </a:lnTo>
                <a:lnTo>
                  <a:pt x="13335" y="431926"/>
                </a:lnTo>
                <a:lnTo>
                  <a:pt x="16267" y="429006"/>
                </a:lnTo>
                <a:lnTo>
                  <a:pt x="14986" y="429006"/>
                </a:lnTo>
                <a:lnTo>
                  <a:pt x="7238" y="421258"/>
                </a:lnTo>
                <a:lnTo>
                  <a:pt x="17767" y="418521"/>
                </a:lnTo>
                <a:lnTo>
                  <a:pt x="20971" y="406442"/>
                </a:lnTo>
                <a:close/>
              </a:path>
              <a:path w="438150" h="436879">
                <a:moveTo>
                  <a:pt x="96012" y="398144"/>
                </a:moveTo>
                <a:lnTo>
                  <a:pt x="29981" y="415345"/>
                </a:lnTo>
                <a:lnTo>
                  <a:pt x="13335" y="431926"/>
                </a:lnTo>
                <a:lnTo>
                  <a:pt x="16949" y="431926"/>
                </a:lnTo>
                <a:lnTo>
                  <a:pt x="99313" y="410337"/>
                </a:lnTo>
                <a:lnTo>
                  <a:pt x="101345" y="406907"/>
                </a:lnTo>
                <a:lnTo>
                  <a:pt x="100456" y="403479"/>
                </a:lnTo>
                <a:lnTo>
                  <a:pt x="99568" y="400176"/>
                </a:lnTo>
                <a:lnTo>
                  <a:pt x="96012" y="398144"/>
                </a:lnTo>
                <a:close/>
              </a:path>
              <a:path w="438150" h="436879">
                <a:moveTo>
                  <a:pt x="17767" y="418521"/>
                </a:moveTo>
                <a:lnTo>
                  <a:pt x="7238" y="421258"/>
                </a:lnTo>
                <a:lnTo>
                  <a:pt x="14986" y="429006"/>
                </a:lnTo>
                <a:lnTo>
                  <a:pt x="17767" y="418521"/>
                </a:lnTo>
                <a:close/>
              </a:path>
              <a:path w="438150" h="436879">
                <a:moveTo>
                  <a:pt x="29981" y="415345"/>
                </a:moveTo>
                <a:lnTo>
                  <a:pt x="17767" y="418521"/>
                </a:lnTo>
                <a:lnTo>
                  <a:pt x="14986" y="429006"/>
                </a:lnTo>
                <a:lnTo>
                  <a:pt x="16267" y="429006"/>
                </a:lnTo>
                <a:lnTo>
                  <a:pt x="29981" y="415345"/>
                </a:lnTo>
                <a:close/>
              </a:path>
              <a:path w="438150" h="436879">
                <a:moveTo>
                  <a:pt x="428879" y="0"/>
                </a:moveTo>
                <a:lnTo>
                  <a:pt x="20971" y="406442"/>
                </a:lnTo>
                <a:lnTo>
                  <a:pt x="17767" y="418521"/>
                </a:lnTo>
                <a:lnTo>
                  <a:pt x="29981" y="415345"/>
                </a:lnTo>
                <a:lnTo>
                  <a:pt x="437895" y="9016"/>
                </a:lnTo>
                <a:lnTo>
                  <a:pt x="428879" y="0"/>
                </a:lnTo>
                <a:close/>
              </a:path>
            </a:pathLst>
          </a:custGeom>
          <a:solidFill>
            <a:srgbClr val="D162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14675" y="3336861"/>
            <a:ext cx="3095625" cy="1008380"/>
          </a:xfrm>
          <a:custGeom>
            <a:avLst/>
            <a:gdLst/>
            <a:ahLst/>
            <a:cxnLst/>
            <a:rect l="l" t="t" r="r" b="b"/>
            <a:pathLst>
              <a:path w="3095625" h="1008379">
                <a:moveTo>
                  <a:pt x="0" y="1008062"/>
                </a:moveTo>
                <a:lnTo>
                  <a:pt x="3095625" y="1008062"/>
                </a:lnTo>
                <a:lnTo>
                  <a:pt x="3095625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ln w="11428">
            <a:solidFill>
              <a:srgbClr val="994633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34891" y="4632287"/>
            <a:ext cx="2878709" cy="3190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37810" y="4342130"/>
            <a:ext cx="155575" cy="290195"/>
          </a:xfrm>
          <a:custGeom>
            <a:avLst/>
            <a:gdLst/>
            <a:ahLst/>
            <a:cxnLst/>
            <a:rect l="l" t="t" r="r" b="b"/>
            <a:pathLst>
              <a:path w="155575" h="290195">
                <a:moveTo>
                  <a:pt x="69723" y="223266"/>
                </a:moveTo>
                <a:lnTo>
                  <a:pt x="65786" y="224028"/>
                </a:lnTo>
                <a:lnTo>
                  <a:pt x="63880" y="226949"/>
                </a:lnTo>
                <a:lnTo>
                  <a:pt x="61975" y="229997"/>
                </a:lnTo>
                <a:lnTo>
                  <a:pt x="62737" y="233934"/>
                </a:lnTo>
                <a:lnTo>
                  <a:pt x="148589" y="290194"/>
                </a:lnTo>
                <a:lnTo>
                  <a:pt x="149150" y="281813"/>
                </a:lnTo>
                <a:lnTo>
                  <a:pt x="137287" y="281813"/>
                </a:lnTo>
                <a:lnTo>
                  <a:pt x="126843" y="260810"/>
                </a:lnTo>
                <a:lnTo>
                  <a:pt x="69723" y="223266"/>
                </a:lnTo>
                <a:close/>
              </a:path>
              <a:path w="155575" h="290195">
                <a:moveTo>
                  <a:pt x="126843" y="260810"/>
                </a:moveTo>
                <a:lnTo>
                  <a:pt x="137287" y="281813"/>
                </a:lnTo>
                <a:lnTo>
                  <a:pt x="143817" y="278511"/>
                </a:lnTo>
                <a:lnTo>
                  <a:pt x="136651" y="278511"/>
                </a:lnTo>
                <a:lnTo>
                  <a:pt x="137367" y="267727"/>
                </a:lnTo>
                <a:lnTo>
                  <a:pt x="126843" y="260810"/>
                </a:lnTo>
                <a:close/>
              </a:path>
              <a:path w="155575" h="290195">
                <a:moveTo>
                  <a:pt x="145668" y="184404"/>
                </a:moveTo>
                <a:lnTo>
                  <a:pt x="142748" y="186944"/>
                </a:lnTo>
                <a:lnTo>
                  <a:pt x="142434" y="191388"/>
                </a:lnTo>
                <a:lnTo>
                  <a:pt x="138199" y="255201"/>
                </a:lnTo>
                <a:lnTo>
                  <a:pt x="148589" y="276098"/>
                </a:lnTo>
                <a:lnTo>
                  <a:pt x="137287" y="281813"/>
                </a:lnTo>
                <a:lnTo>
                  <a:pt x="149150" y="281813"/>
                </a:lnTo>
                <a:lnTo>
                  <a:pt x="155193" y="191388"/>
                </a:lnTo>
                <a:lnTo>
                  <a:pt x="155321" y="187832"/>
                </a:lnTo>
                <a:lnTo>
                  <a:pt x="152780" y="184785"/>
                </a:lnTo>
                <a:lnTo>
                  <a:pt x="149225" y="184531"/>
                </a:lnTo>
                <a:lnTo>
                  <a:pt x="145668" y="184404"/>
                </a:lnTo>
                <a:close/>
              </a:path>
              <a:path w="155575" h="290195">
                <a:moveTo>
                  <a:pt x="137367" y="267727"/>
                </a:moveTo>
                <a:lnTo>
                  <a:pt x="136651" y="278511"/>
                </a:lnTo>
                <a:lnTo>
                  <a:pt x="146430" y="273685"/>
                </a:lnTo>
                <a:lnTo>
                  <a:pt x="137367" y="267727"/>
                </a:lnTo>
                <a:close/>
              </a:path>
              <a:path w="155575" h="290195">
                <a:moveTo>
                  <a:pt x="138199" y="255201"/>
                </a:moveTo>
                <a:lnTo>
                  <a:pt x="137367" y="267727"/>
                </a:lnTo>
                <a:lnTo>
                  <a:pt x="146430" y="273685"/>
                </a:lnTo>
                <a:lnTo>
                  <a:pt x="136651" y="278511"/>
                </a:lnTo>
                <a:lnTo>
                  <a:pt x="143817" y="278511"/>
                </a:lnTo>
                <a:lnTo>
                  <a:pt x="148589" y="276098"/>
                </a:lnTo>
                <a:lnTo>
                  <a:pt x="138199" y="255201"/>
                </a:lnTo>
                <a:close/>
              </a:path>
              <a:path w="155575" h="290195">
                <a:moveTo>
                  <a:pt x="11302" y="0"/>
                </a:moveTo>
                <a:lnTo>
                  <a:pt x="0" y="5715"/>
                </a:lnTo>
                <a:lnTo>
                  <a:pt x="126843" y="260810"/>
                </a:lnTo>
                <a:lnTo>
                  <a:pt x="137367" y="267727"/>
                </a:lnTo>
                <a:lnTo>
                  <a:pt x="138199" y="255201"/>
                </a:lnTo>
                <a:lnTo>
                  <a:pt x="11302" y="0"/>
                </a:lnTo>
                <a:close/>
              </a:path>
            </a:pathLst>
          </a:custGeom>
          <a:solidFill>
            <a:srgbClr val="D162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25525" y="5362511"/>
            <a:ext cx="7513701" cy="7921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r>
              <a:rPr dirty="0" spc="-10"/>
              <a:t>43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4450" y="5649912"/>
            <a:ext cx="3057525" cy="642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5525" y="2122424"/>
            <a:ext cx="7920101" cy="3235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25525" y="1474787"/>
            <a:ext cx="5557901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6750" y="558800"/>
            <a:ext cx="5286375" cy="381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r>
              <a:rPr dirty="0" spc="-10"/>
              <a:t>44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9737" y="2914650"/>
            <a:ext cx="9593199" cy="3921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10229" y="5358003"/>
            <a:ext cx="836294" cy="267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5">
                <a:latin typeface="Times New Roman"/>
                <a:cs typeface="Times New Roman"/>
              </a:rPr>
              <a:t>Poisson</a:t>
            </a:r>
            <a:r>
              <a:rPr dirty="0" sz="1550" spc="5">
                <a:latin typeface="Times New Roman"/>
                <a:cs typeface="Times New Roman"/>
              </a:rPr>
              <a:t> </a:t>
            </a:r>
            <a:r>
              <a:rPr dirty="0" sz="1550" spc="-160">
                <a:latin typeface="Times New Roman"/>
                <a:cs typeface="Times New Roman"/>
              </a:rPr>
              <a:t> </a:t>
            </a:r>
            <a:r>
              <a:rPr dirty="0" baseline="-2923" sz="2850">
                <a:latin typeface="Calibri"/>
                <a:cs typeface="Calibri"/>
              </a:rPr>
              <a:t>λ</a:t>
            </a:r>
            <a:endParaRPr baseline="-2923" sz="28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4857" y="5362687"/>
            <a:ext cx="77787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5">
                <a:latin typeface="Times New Roman"/>
                <a:cs typeface="Times New Roman"/>
              </a:rPr>
              <a:t>departure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62600" y="6261100"/>
            <a:ext cx="285750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46700" y="5827776"/>
            <a:ext cx="0" cy="504825"/>
          </a:xfrm>
          <a:custGeom>
            <a:avLst/>
            <a:gdLst/>
            <a:ahLst/>
            <a:cxnLst/>
            <a:rect l="l" t="t" r="r" b="b"/>
            <a:pathLst>
              <a:path w="0" h="504825">
                <a:moveTo>
                  <a:pt x="0" y="0"/>
                </a:moveTo>
                <a:lnTo>
                  <a:pt x="0" y="504761"/>
                </a:lnTo>
              </a:path>
            </a:pathLst>
          </a:custGeom>
          <a:ln w="9525">
            <a:solidFill>
              <a:srgbClr val="D16248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3362" y="3702113"/>
            <a:ext cx="10009505" cy="360680"/>
          </a:xfrm>
          <a:custGeom>
            <a:avLst/>
            <a:gdLst/>
            <a:ahLst/>
            <a:cxnLst/>
            <a:rect l="l" t="t" r="r" b="b"/>
            <a:pathLst>
              <a:path w="10009505" h="360679">
                <a:moveTo>
                  <a:pt x="0" y="360362"/>
                </a:moveTo>
                <a:lnTo>
                  <a:pt x="10009124" y="360362"/>
                </a:lnTo>
                <a:lnTo>
                  <a:pt x="10009124" y="0"/>
                </a:lnTo>
                <a:lnTo>
                  <a:pt x="0" y="0"/>
                </a:lnTo>
                <a:lnTo>
                  <a:pt x="0" y="360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86105" marR="5080">
              <a:lnSpc>
                <a:spcPct val="114599"/>
              </a:lnSpc>
            </a:pPr>
            <a:r>
              <a:rPr dirty="0" spc="-5"/>
              <a:t>Suppos</a:t>
            </a:r>
            <a:r>
              <a:rPr dirty="0"/>
              <a:t>e</a:t>
            </a:r>
            <a:r>
              <a:rPr dirty="0" spc="5"/>
              <a:t> </a:t>
            </a:r>
            <a:r>
              <a:rPr dirty="0"/>
              <a:t>th</a:t>
            </a:r>
            <a:r>
              <a:rPr dirty="0" spc="-25"/>
              <a:t>a</a:t>
            </a:r>
            <a:r>
              <a:rPr dirty="0" spc="-10"/>
              <a:t>t</a:t>
            </a:r>
            <a:r>
              <a:rPr dirty="0" spc="-15"/>
              <a:t> </a:t>
            </a:r>
            <a:r>
              <a:rPr dirty="0"/>
              <a:t>cu</a:t>
            </a:r>
            <a:r>
              <a:rPr dirty="0" spc="-40"/>
              <a:t>s</a:t>
            </a:r>
            <a:r>
              <a:rPr dirty="0" spc="-35"/>
              <a:t>t</a:t>
            </a:r>
            <a:r>
              <a:rPr dirty="0" spc="-20"/>
              <a:t>ome</a:t>
            </a:r>
            <a:r>
              <a:rPr dirty="0" spc="-50"/>
              <a:t>r</a:t>
            </a:r>
            <a:r>
              <a:rPr dirty="0"/>
              <a:t>s</a:t>
            </a:r>
            <a:r>
              <a:rPr dirty="0" spc="-5"/>
              <a:t> </a:t>
            </a:r>
            <a:r>
              <a:rPr dirty="0" spc="-10"/>
              <a:t>arri</a:t>
            </a:r>
            <a:r>
              <a:rPr dirty="0" spc="-40"/>
              <a:t>v</a:t>
            </a:r>
            <a:r>
              <a:rPr dirty="0" spc="-15"/>
              <a:t>e</a:t>
            </a:r>
            <a:r>
              <a:rPr dirty="0"/>
              <a:t> </a:t>
            </a:r>
            <a:r>
              <a:rPr dirty="0" spc="-20"/>
              <a:t>a</a:t>
            </a:r>
            <a:r>
              <a:rPr dirty="0" spc="-10"/>
              <a:t>t</a:t>
            </a:r>
            <a:r>
              <a:rPr dirty="0" spc="-10"/>
              <a:t> </a:t>
            </a:r>
            <a:r>
              <a:rPr dirty="0"/>
              <a:t>a </a:t>
            </a:r>
            <a:r>
              <a:rPr dirty="0" spc="-10"/>
              <a:t>s</a:t>
            </a:r>
            <a:r>
              <a:rPr dirty="0" spc="-15"/>
              <a:t>e</a:t>
            </a:r>
            <a:r>
              <a:rPr dirty="0" spc="0"/>
              <a:t>r</a:t>
            </a:r>
            <a:r>
              <a:rPr dirty="0" spc="-10"/>
              <a:t>vice</a:t>
            </a:r>
            <a:r>
              <a:rPr dirty="0"/>
              <a:t> </a:t>
            </a:r>
            <a:r>
              <a:rPr dirty="0" spc="-35"/>
              <a:t>s</a:t>
            </a:r>
            <a:r>
              <a:rPr dirty="0" spc="-45"/>
              <a:t>t</a:t>
            </a:r>
            <a:r>
              <a:rPr dirty="0" spc="-25"/>
              <a:t>a</a:t>
            </a:r>
            <a:r>
              <a:rPr dirty="0"/>
              <a:t>tion</a:t>
            </a:r>
            <a:r>
              <a:rPr dirty="0" spc="-15"/>
              <a:t> </a:t>
            </a:r>
            <a:r>
              <a:rPr dirty="0"/>
              <a:t>in</a:t>
            </a:r>
            <a:r>
              <a:rPr dirty="0" spc="-5"/>
              <a:t> </a:t>
            </a:r>
            <a:r>
              <a:rPr dirty="0" spc="-15"/>
              <a:t>ac</a:t>
            </a:r>
            <a:r>
              <a:rPr dirty="0" spc="-35"/>
              <a:t>c</a:t>
            </a:r>
            <a:r>
              <a:rPr dirty="0" spc="-20"/>
              <a:t>o</a:t>
            </a:r>
            <a:r>
              <a:rPr dirty="0" spc="-50"/>
              <a:t>r</a:t>
            </a:r>
            <a:r>
              <a:rPr dirty="0" spc="-5"/>
              <a:t>danc</a:t>
            </a:r>
            <a:r>
              <a:rPr dirty="0"/>
              <a:t>e</a:t>
            </a:r>
            <a:r>
              <a:rPr dirty="0" spc="5"/>
              <a:t> </a:t>
            </a:r>
            <a:r>
              <a:rPr dirty="0"/>
              <a:t>with</a:t>
            </a:r>
            <a:r>
              <a:rPr dirty="0" spc="-15"/>
              <a:t> </a:t>
            </a:r>
            <a:r>
              <a:rPr dirty="0"/>
              <a:t>a </a:t>
            </a:r>
            <a:r>
              <a:rPr dirty="0" spc="-70"/>
              <a:t>P</a:t>
            </a:r>
            <a:r>
              <a:rPr dirty="0" spc="-5"/>
              <a:t>oisson</a:t>
            </a:r>
            <a:r>
              <a:rPr dirty="0" spc="-5"/>
              <a:t> p</a:t>
            </a:r>
            <a:r>
              <a:rPr dirty="0" spc="-40"/>
              <a:t>r</a:t>
            </a:r>
            <a:r>
              <a:rPr dirty="0" spc="-20"/>
              <a:t>oces</a:t>
            </a:r>
            <a:r>
              <a:rPr dirty="0" spc="-10"/>
              <a:t>s</a:t>
            </a:r>
            <a:r>
              <a:rPr dirty="0" spc="5"/>
              <a:t> </a:t>
            </a:r>
            <a:r>
              <a:rPr dirty="0"/>
              <a:t>with</a:t>
            </a:r>
            <a:r>
              <a:rPr dirty="0" spc="-20"/>
              <a:t> </a:t>
            </a:r>
            <a:r>
              <a:rPr dirty="0" spc="-60"/>
              <a:t>r</a:t>
            </a:r>
            <a:r>
              <a:rPr dirty="0" spc="-25"/>
              <a:t>a</a:t>
            </a:r>
            <a:r>
              <a:rPr dirty="0" spc="-35"/>
              <a:t>t</a:t>
            </a:r>
            <a:r>
              <a:rPr dirty="0" spc="-15"/>
              <a:t>e</a:t>
            </a:r>
            <a:r>
              <a:rPr dirty="0" spc="-5"/>
              <a:t> </a:t>
            </a:r>
            <a:r>
              <a:rPr dirty="0" spc="-5">
                <a:latin typeface="Calibri"/>
                <a:cs typeface="Calibri"/>
              </a:rPr>
              <a:t>λ</a:t>
            </a:r>
            <a:r>
              <a:rPr dirty="0"/>
              <a:t>.</a:t>
            </a:r>
            <a:r>
              <a:rPr dirty="0" spc="-5"/>
              <a:t> </a:t>
            </a:r>
            <a:r>
              <a:rPr dirty="0"/>
              <a:t>Upon</a:t>
            </a:r>
            <a:r>
              <a:rPr dirty="0" spc="-25"/>
              <a:t> </a:t>
            </a:r>
            <a:r>
              <a:rPr dirty="0" spc="-10"/>
              <a:t>arri</a:t>
            </a:r>
            <a:r>
              <a:rPr dirty="0" spc="-50"/>
              <a:t>v</a:t>
            </a:r>
            <a:r>
              <a:rPr dirty="0"/>
              <a:t>al </a:t>
            </a:r>
            <a:r>
              <a:rPr dirty="0" spc="-15"/>
              <a:t>the</a:t>
            </a:r>
            <a:r>
              <a:rPr dirty="0" spc="-5"/>
              <a:t> </a:t>
            </a:r>
            <a:r>
              <a:rPr dirty="0"/>
              <a:t>cu</a:t>
            </a:r>
            <a:r>
              <a:rPr dirty="0" spc="-40"/>
              <a:t>s</a:t>
            </a:r>
            <a:r>
              <a:rPr dirty="0" spc="-35"/>
              <a:t>t</a:t>
            </a:r>
            <a:r>
              <a:rPr dirty="0" spc="-20"/>
              <a:t>ome</a:t>
            </a:r>
            <a:r>
              <a:rPr dirty="0" spc="-10"/>
              <a:t>r</a:t>
            </a:r>
            <a:r>
              <a:rPr dirty="0" spc="5"/>
              <a:t> </a:t>
            </a:r>
            <a:r>
              <a:rPr dirty="0"/>
              <a:t>is</a:t>
            </a:r>
            <a:r>
              <a:rPr dirty="0" spc="-15"/>
              <a:t> </a:t>
            </a:r>
            <a:r>
              <a:rPr dirty="0"/>
              <a:t>immedi</a:t>
            </a:r>
            <a:r>
              <a:rPr dirty="0" spc="-25"/>
              <a:t>a</a:t>
            </a:r>
            <a:r>
              <a:rPr dirty="0" spc="-35"/>
              <a:t>t</a:t>
            </a:r>
            <a:r>
              <a:rPr dirty="0" spc="-10"/>
              <a:t>ely</a:t>
            </a:r>
            <a:r>
              <a:rPr dirty="0" spc="-25"/>
              <a:t> </a:t>
            </a:r>
            <a:r>
              <a:rPr dirty="0" spc="-20"/>
              <a:t>se</a:t>
            </a:r>
            <a:r>
              <a:rPr dirty="0" spc="0"/>
              <a:t>r</a:t>
            </a:r>
            <a:r>
              <a:rPr dirty="0" spc="-40"/>
              <a:t>v</a:t>
            </a:r>
            <a:r>
              <a:rPr dirty="0" spc="-15"/>
              <a:t>ed</a:t>
            </a:r>
            <a:r>
              <a:rPr dirty="0" spc="10"/>
              <a:t> </a:t>
            </a:r>
            <a:r>
              <a:rPr dirty="0" spc="-15"/>
              <a:t>b</a:t>
            </a:r>
            <a:r>
              <a:rPr dirty="0" spc="-15"/>
              <a:t>y</a:t>
            </a:r>
            <a:r>
              <a:rPr dirty="0"/>
              <a:t> </a:t>
            </a:r>
            <a:r>
              <a:rPr dirty="0" spc="-5"/>
              <a:t>on</a:t>
            </a:r>
            <a:r>
              <a:rPr dirty="0"/>
              <a:t>e </a:t>
            </a:r>
            <a:r>
              <a:rPr dirty="0" spc="-5"/>
              <a:t>o</a:t>
            </a:r>
            <a:r>
              <a:rPr dirty="0"/>
              <a:t>f an</a:t>
            </a:r>
            <a:r>
              <a:rPr dirty="0"/>
              <a:t> i</a:t>
            </a:r>
            <a:r>
              <a:rPr dirty="0" spc="-20"/>
              <a:t>n</a:t>
            </a:r>
            <a:r>
              <a:rPr dirty="0" spc="-5"/>
              <a:t>fini</a:t>
            </a:r>
            <a:r>
              <a:rPr dirty="0" spc="-25"/>
              <a:t>t</a:t>
            </a:r>
            <a:r>
              <a:rPr dirty="0" spc="-15"/>
              <a:t>e</a:t>
            </a:r>
            <a:r>
              <a:rPr dirty="0"/>
              <a:t> </a:t>
            </a:r>
            <a:r>
              <a:rPr dirty="0" spc="-5"/>
              <a:t>num</a:t>
            </a:r>
            <a:r>
              <a:rPr dirty="0" spc="-10"/>
              <a:t>b</a:t>
            </a:r>
            <a:r>
              <a:rPr dirty="0" spc="-15"/>
              <a:t>er</a:t>
            </a:r>
            <a:r>
              <a:rPr dirty="0"/>
              <a:t> </a:t>
            </a:r>
            <a:r>
              <a:rPr dirty="0" spc="-5"/>
              <a:t>o</a:t>
            </a:r>
            <a:r>
              <a:rPr dirty="0"/>
              <a:t>f </a:t>
            </a:r>
            <a:r>
              <a:rPr dirty="0" spc="-10"/>
              <a:t>p</a:t>
            </a:r>
            <a:r>
              <a:rPr dirty="0" spc="-5"/>
              <a:t>ossib</a:t>
            </a:r>
            <a:r>
              <a:rPr dirty="0"/>
              <a:t>le </a:t>
            </a:r>
            <a:r>
              <a:rPr dirty="0" spc="-5"/>
              <a:t>se</a:t>
            </a:r>
            <a:r>
              <a:rPr dirty="0" spc="10"/>
              <a:t>r</a:t>
            </a:r>
            <a:r>
              <a:rPr dirty="0" spc="-25"/>
              <a:t>v</a:t>
            </a:r>
            <a:r>
              <a:rPr dirty="0" spc="-15"/>
              <a:t>e</a:t>
            </a:r>
            <a:r>
              <a:rPr dirty="0" spc="-60"/>
              <a:t>r</a:t>
            </a:r>
            <a:r>
              <a:rPr dirty="0" spc="-5"/>
              <a:t>s</a:t>
            </a:r>
            <a:r>
              <a:rPr dirty="0"/>
              <a:t>,</a:t>
            </a:r>
            <a:r>
              <a:rPr dirty="0" spc="10"/>
              <a:t> </a:t>
            </a:r>
            <a:r>
              <a:rPr dirty="0"/>
              <a:t>and</a:t>
            </a:r>
            <a:r>
              <a:rPr dirty="0" spc="-5"/>
              <a:t> </a:t>
            </a:r>
            <a:r>
              <a:rPr dirty="0"/>
              <a:t>the</a:t>
            </a:r>
            <a:r>
              <a:rPr dirty="0" spc="-10"/>
              <a:t> </a:t>
            </a:r>
            <a:r>
              <a:rPr dirty="0" spc="-5"/>
              <a:t>se</a:t>
            </a:r>
            <a:r>
              <a:rPr dirty="0" spc="15"/>
              <a:t>r</a:t>
            </a:r>
            <a:r>
              <a:rPr dirty="0"/>
              <a:t>vice</a:t>
            </a:r>
            <a:r>
              <a:rPr dirty="0" spc="-5"/>
              <a:t> </a:t>
            </a:r>
            <a:r>
              <a:rPr dirty="0"/>
              <a:t>times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35"/>
              <a:t>r</a:t>
            </a:r>
            <a:r>
              <a:rPr dirty="0" spc="-15"/>
              <a:t>e</a:t>
            </a:r>
            <a:r>
              <a:rPr dirty="0"/>
              <a:t> assumed</a:t>
            </a:r>
            <a:r>
              <a:rPr dirty="0" spc="-10"/>
              <a:t> </a:t>
            </a:r>
            <a:r>
              <a:rPr dirty="0" spc="-30"/>
              <a:t>t</a:t>
            </a:r>
            <a:r>
              <a:rPr dirty="0"/>
              <a:t>o</a:t>
            </a:r>
            <a:r>
              <a:rPr dirty="0" spc="-15"/>
              <a:t> </a:t>
            </a:r>
            <a:r>
              <a:rPr dirty="0" spc="-5"/>
              <a:t>be</a:t>
            </a:r>
            <a:r>
              <a:rPr dirty="0" spc="-5"/>
              <a:t> </a:t>
            </a:r>
            <a:r>
              <a:rPr dirty="0"/>
              <a:t>independe</a:t>
            </a:r>
            <a:r>
              <a:rPr dirty="0" spc="-40"/>
              <a:t>n</a:t>
            </a:r>
            <a:r>
              <a:rPr dirty="0" spc="-10"/>
              <a:t>t</a:t>
            </a:r>
            <a:r>
              <a:rPr dirty="0" spc="15"/>
              <a:t> </a:t>
            </a:r>
            <a:r>
              <a:rPr dirty="0"/>
              <a:t>with</a:t>
            </a:r>
            <a:r>
              <a:rPr dirty="0" spc="-10"/>
              <a:t> </a:t>
            </a:r>
            <a:r>
              <a:rPr dirty="0"/>
              <a:t>a </a:t>
            </a:r>
            <a:r>
              <a:rPr dirty="0" spc="-40"/>
              <a:t>c</a:t>
            </a:r>
            <a:r>
              <a:rPr dirty="0" spc="-5"/>
              <a:t>ommo</a:t>
            </a:r>
            <a:r>
              <a:rPr dirty="0"/>
              <a:t>n</a:t>
            </a:r>
            <a:r>
              <a:rPr dirty="0" spc="-15"/>
              <a:t> </a:t>
            </a:r>
            <a:r>
              <a:rPr dirty="0" spc="-5"/>
              <a:t>di</a:t>
            </a:r>
            <a:r>
              <a:rPr dirty="0" spc="-30"/>
              <a:t>s</a:t>
            </a:r>
            <a:r>
              <a:rPr dirty="0"/>
              <a:t>tribution</a:t>
            </a:r>
            <a:r>
              <a:rPr dirty="0" spc="-15"/>
              <a:t> </a:t>
            </a:r>
            <a:r>
              <a:rPr dirty="0" spc="-25" i="1">
                <a:latin typeface="Calibri"/>
                <a:cs typeface="Calibri"/>
              </a:rPr>
              <a:t>G</a:t>
            </a:r>
            <a:r>
              <a:rPr dirty="0"/>
              <a:t>.</a:t>
            </a:r>
          </a:p>
          <a:p>
            <a:pPr marL="573405">
              <a:lnSpc>
                <a:spcPct val="100000"/>
              </a:lnSpc>
              <a:spcBef>
                <a:spcPts val="37"/>
              </a:spcBef>
            </a:pPr>
            <a:endParaRPr sz="3550">
              <a:latin typeface="Times New Roman"/>
              <a:cs typeface="Times New Roman"/>
            </a:endParaRPr>
          </a:p>
          <a:p>
            <a:pPr marL="586105">
              <a:lnSpc>
                <a:spcPct val="100000"/>
              </a:lnSpc>
            </a:pPr>
            <a:r>
              <a:rPr dirty="0" sz="2000" spc="-10" b="1">
                <a:latin typeface="Calibri"/>
                <a:cs typeface="Calibri"/>
              </a:rPr>
              <a:t>type-1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10"/>
              <a:t>cu</a:t>
            </a:r>
            <a:r>
              <a:rPr dirty="0" sz="2000" spc="-40"/>
              <a:t>s</a:t>
            </a:r>
            <a:r>
              <a:rPr dirty="0" sz="2000" spc="-30"/>
              <a:t>t</a:t>
            </a:r>
            <a:r>
              <a:rPr dirty="0" sz="2000" spc="-20"/>
              <a:t>omer</a:t>
            </a:r>
            <a:r>
              <a:rPr dirty="0" sz="2000" spc="-10"/>
              <a:t>:</a:t>
            </a:r>
            <a:r>
              <a:rPr dirty="0" sz="2000" spc="25"/>
              <a:t> </a:t>
            </a:r>
            <a:r>
              <a:rPr dirty="0" sz="2000"/>
              <a:t>if</a:t>
            </a:r>
            <a:r>
              <a:rPr dirty="0" sz="2000" spc="-5"/>
              <a:t> </a:t>
            </a:r>
            <a:r>
              <a:rPr dirty="0" sz="2000" spc="-10"/>
              <a:t>it</a:t>
            </a:r>
            <a:r>
              <a:rPr dirty="0" sz="2000"/>
              <a:t> </a:t>
            </a:r>
            <a:r>
              <a:rPr dirty="0" sz="2000" spc="-10"/>
              <a:t>is</a:t>
            </a:r>
            <a:r>
              <a:rPr dirty="0" sz="2000" spc="5"/>
              <a:t> </a:t>
            </a:r>
            <a:r>
              <a:rPr dirty="0" sz="2000" spc="-30"/>
              <a:t>c</a:t>
            </a:r>
            <a:r>
              <a:rPr dirty="0" sz="2000" spc="-20"/>
              <a:t>ompl</a:t>
            </a:r>
            <a:r>
              <a:rPr dirty="0" sz="2000" spc="-20"/>
              <a:t>e</a:t>
            </a:r>
            <a:r>
              <a:rPr dirty="0" sz="2000" spc="-35"/>
              <a:t>t</a:t>
            </a:r>
            <a:r>
              <a:rPr dirty="0" sz="2000" spc="-10"/>
              <a:t>e</a:t>
            </a:r>
            <a:r>
              <a:rPr dirty="0" sz="2000" spc="20"/>
              <a:t> </a:t>
            </a:r>
            <a:r>
              <a:rPr dirty="0" sz="2000" spc="-10"/>
              <a:t>its</a:t>
            </a:r>
            <a:r>
              <a:rPr dirty="0" sz="2000" spc="5"/>
              <a:t> </a:t>
            </a:r>
            <a:r>
              <a:rPr dirty="0" sz="2000" spc="-15"/>
              <a:t>se</a:t>
            </a:r>
            <a:r>
              <a:rPr dirty="0" sz="2000" spc="0"/>
              <a:t>r</a:t>
            </a:r>
            <a:r>
              <a:rPr dirty="0" sz="2000" spc="-10"/>
              <a:t>v</a:t>
            </a:r>
            <a:r>
              <a:rPr dirty="0" sz="2000" spc="-10"/>
              <a:t>i</a:t>
            </a:r>
            <a:r>
              <a:rPr dirty="0" sz="2000" spc="-10"/>
              <a:t>ce</a:t>
            </a:r>
            <a:r>
              <a:rPr dirty="0" sz="2000" spc="25"/>
              <a:t> </a:t>
            </a:r>
            <a:r>
              <a:rPr dirty="0" sz="2000" spc="-30"/>
              <a:t>b</a:t>
            </a:r>
            <a:r>
              <a:rPr dirty="0" sz="2000" spc="-10"/>
              <a:t>y</a:t>
            </a:r>
            <a:r>
              <a:rPr dirty="0" sz="2000" spc="-10"/>
              <a:t> </a:t>
            </a:r>
            <a:r>
              <a:rPr dirty="0" sz="2000" spc="-10"/>
              <a:t>time</a:t>
            </a:r>
            <a:r>
              <a:rPr dirty="0" sz="2000" spc="30"/>
              <a:t> </a:t>
            </a:r>
            <a:r>
              <a:rPr dirty="0" sz="2000" spc="-10" i="1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  <a:p>
            <a:pPr marL="586105">
              <a:lnSpc>
                <a:spcPct val="100000"/>
              </a:lnSpc>
              <a:spcBef>
                <a:spcPts val="900"/>
              </a:spcBef>
            </a:pPr>
            <a:r>
              <a:rPr dirty="0" sz="2000" spc="-10" b="1">
                <a:latin typeface="Calibri"/>
                <a:cs typeface="Calibri"/>
              </a:rPr>
              <a:t>type-2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10"/>
              <a:t>cu</a:t>
            </a:r>
            <a:r>
              <a:rPr dirty="0" sz="2000" spc="-40"/>
              <a:t>s</a:t>
            </a:r>
            <a:r>
              <a:rPr dirty="0" sz="2000" spc="-30"/>
              <a:t>t</a:t>
            </a:r>
            <a:r>
              <a:rPr dirty="0" sz="2000" spc="-20"/>
              <a:t>omer</a:t>
            </a:r>
            <a:r>
              <a:rPr dirty="0" sz="2000" spc="-10"/>
              <a:t>:</a:t>
            </a:r>
            <a:r>
              <a:rPr dirty="0" sz="2000" spc="25"/>
              <a:t> </a:t>
            </a:r>
            <a:r>
              <a:rPr dirty="0" sz="2000"/>
              <a:t>if</a:t>
            </a:r>
            <a:r>
              <a:rPr dirty="0" sz="2000" spc="-5"/>
              <a:t> </a:t>
            </a:r>
            <a:r>
              <a:rPr dirty="0" sz="2000" spc="-10"/>
              <a:t>it</a:t>
            </a:r>
            <a:r>
              <a:rPr dirty="0" sz="2000"/>
              <a:t> </a:t>
            </a:r>
            <a:r>
              <a:rPr dirty="0" sz="2000" spc="-20"/>
              <a:t>doe</a:t>
            </a:r>
            <a:r>
              <a:rPr dirty="0" sz="2000" spc="-10"/>
              <a:t>s</a:t>
            </a:r>
            <a:r>
              <a:rPr dirty="0" sz="2000" spc="5"/>
              <a:t> </a:t>
            </a:r>
            <a:r>
              <a:rPr dirty="0" sz="2000" spc="-20"/>
              <a:t>no</a:t>
            </a:r>
            <a:r>
              <a:rPr dirty="0" sz="2000" spc="-10"/>
              <a:t>t</a:t>
            </a:r>
            <a:r>
              <a:rPr dirty="0" sz="2000"/>
              <a:t> </a:t>
            </a:r>
            <a:r>
              <a:rPr dirty="0" sz="2000" spc="-30"/>
              <a:t>c</a:t>
            </a:r>
            <a:r>
              <a:rPr dirty="0" sz="2000" spc="-20"/>
              <a:t>ompl</a:t>
            </a:r>
            <a:r>
              <a:rPr dirty="0" sz="2000" spc="-20"/>
              <a:t>e</a:t>
            </a:r>
            <a:r>
              <a:rPr dirty="0" sz="2000" spc="-35"/>
              <a:t>t</a:t>
            </a:r>
            <a:r>
              <a:rPr dirty="0" sz="2000" spc="-10"/>
              <a:t>e</a:t>
            </a:r>
            <a:r>
              <a:rPr dirty="0" sz="2000" spc="20"/>
              <a:t> </a:t>
            </a:r>
            <a:r>
              <a:rPr dirty="0" sz="2000" spc="-10"/>
              <a:t>its</a:t>
            </a:r>
            <a:r>
              <a:rPr dirty="0" sz="2000" spc="5"/>
              <a:t> </a:t>
            </a:r>
            <a:r>
              <a:rPr dirty="0" sz="2000" spc="-15"/>
              <a:t>se</a:t>
            </a:r>
            <a:r>
              <a:rPr dirty="0" sz="2000" spc="0"/>
              <a:t>r</a:t>
            </a:r>
            <a:r>
              <a:rPr dirty="0" sz="2000" spc="-10"/>
              <a:t>v</a:t>
            </a:r>
            <a:r>
              <a:rPr dirty="0" sz="2000" spc="-10"/>
              <a:t>i</a:t>
            </a:r>
            <a:r>
              <a:rPr dirty="0" sz="2000" spc="-10"/>
              <a:t>ce</a:t>
            </a:r>
            <a:r>
              <a:rPr dirty="0" sz="2000" spc="25"/>
              <a:t> </a:t>
            </a:r>
            <a:r>
              <a:rPr dirty="0" sz="2000" spc="-30"/>
              <a:t>b</a:t>
            </a:r>
            <a:r>
              <a:rPr dirty="0" sz="2000" spc="-10"/>
              <a:t>y</a:t>
            </a:r>
            <a:r>
              <a:rPr dirty="0" sz="2000" spc="-10"/>
              <a:t> </a:t>
            </a:r>
            <a:r>
              <a:rPr dirty="0" sz="2000" spc="-10"/>
              <a:t>time</a:t>
            </a:r>
            <a:r>
              <a:rPr dirty="0" sz="2000" spc="30"/>
              <a:t> </a:t>
            </a:r>
            <a:r>
              <a:rPr dirty="0" sz="2000" spc="-10" i="1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  <a:p>
            <a:pPr marL="573405"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573405">
              <a:lnSpc>
                <a:spcPct val="100000"/>
              </a:lnSpc>
              <a:spcBef>
                <a:spcPts val="38"/>
              </a:spcBef>
            </a:pPr>
            <a:endParaRPr sz="1650">
              <a:latin typeface="Times New Roman"/>
              <a:cs typeface="Times New Roman"/>
            </a:endParaRPr>
          </a:p>
          <a:p>
            <a:pPr algn="ctr" marL="572770" marR="568960">
              <a:lnSpc>
                <a:spcPct val="100000"/>
              </a:lnSpc>
            </a:pPr>
            <a:r>
              <a:rPr dirty="0" sz="1800" i="1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1825" y="1135126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81151" y="632416"/>
            <a:ext cx="8378825" cy="431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20" b="1">
                <a:solidFill>
                  <a:srgbClr val="221F1F"/>
                </a:solidFill>
                <a:latin typeface="Microsoft JhengHei"/>
                <a:cs typeface="Microsoft JhengHei"/>
              </a:rPr>
              <a:t>Example</a:t>
            </a:r>
            <a:r>
              <a:rPr dirty="0" sz="3200" spc="10" b="1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800">
                <a:solidFill>
                  <a:srgbClr val="221F1F"/>
                </a:solidFill>
                <a:latin typeface="Microsoft JhengHei"/>
                <a:cs typeface="Microsoft JhengHei"/>
              </a:rPr>
              <a:t>( </a:t>
            </a:r>
            <a:r>
              <a:rPr dirty="0" sz="2800" spc="-5">
                <a:solidFill>
                  <a:srgbClr val="221F1F"/>
                </a:solidFill>
                <a:latin typeface="Microsoft JhengHei"/>
                <a:cs typeface="Microsoft JhengHei"/>
              </a:rPr>
              <a:t>Infini</a:t>
            </a:r>
            <a:r>
              <a:rPr dirty="0" sz="2800" spc="-30">
                <a:solidFill>
                  <a:srgbClr val="221F1F"/>
                </a:solidFill>
                <a:latin typeface="Microsoft JhengHei"/>
                <a:cs typeface="Microsoft JhengHei"/>
              </a:rPr>
              <a:t>t</a:t>
            </a:r>
            <a:r>
              <a:rPr dirty="0" sz="2800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800" spc="-1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800">
                <a:solidFill>
                  <a:srgbClr val="221F1F"/>
                </a:solidFill>
                <a:latin typeface="Microsoft JhengHei"/>
                <a:cs typeface="Microsoft JhengHei"/>
              </a:rPr>
              <a:t>Se</a:t>
            </a:r>
            <a:r>
              <a:rPr dirty="0" sz="2800" spc="114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800" spc="-25">
                <a:solidFill>
                  <a:srgbClr val="221F1F"/>
                </a:solidFill>
                <a:latin typeface="Microsoft JhengHei"/>
                <a:cs typeface="Microsoft JhengHei"/>
              </a:rPr>
              <a:t>v</a:t>
            </a:r>
            <a:r>
              <a:rPr dirty="0" sz="2800" spc="-5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800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800" spc="-1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800">
                <a:solidFill>
                  <a:srgbClr val="221F1F"/>
                </a:solidFill>
                <a:latin typeface="Microsoft JhengHei"/>
                <a:cs typeface="Microsoft JhengHei"/>
              </a:rPr>
              <a:t>Queue,</a:t>
            </a:r>
            <a:r>
              <a:rPr dirty="0" sz="2800" spc="-2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800" spc="-30">
                <a:solidFill>
                  <a:srgbClr val="221F1F"/>
                </a:solidFill>
                <a:latin typeface="Microsoft JhengHei"/>
                <a:cs typeface="Microsoft JhengHei"/>
              </a:rPr>
              <a:t>t</a:t>
            </a:r>
            <a:r>
              <a:rPr dirty="0" sz="2800" spc="-5">
                <a:solidFill>
                  <a:srgbClr val="221F1F"/>
                </a:solidFill>
                <a:latin typeface="Microsoft JhengHei"/>
                <a:cs typeface="Microsoft JhengHei"/>
              </a:rPr>
              <a:t>extboo</a:t>
            </a:r>
            <a:r>
              <a:rPr dirty="0" sz="2800">
                <a:solidFill>
                  <a:srgbClr val="221F1F"/>
                </a:solidFill>
                <a:latin typeface="Microsoft JhengHei"/>
                <a:cs typeface="Microsoft JhengHei"/>
              </a:rPr>
              <a:t>k</a:t>
            </a:r>
            <a:r>
              <a:rPr dirty="0" sz="2800" spc="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800">
                <a:solidFill>
                  <a:srgbClr val="221F1F"/>
                </a:solidFill>
                <a:latin typeface="Microsoft JhengHei"/>
                <a:cs typeface="Microsoft JhengHei"/>
              </a:rPr>
              <a:t>[</a:t>
            </a:r>
            <a:r>
              <a:rPr dirty="0" sz="2800" spc="-90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800">
                <a:solidFill>
                  <a:srgbClr val="221F1F"/>
                </a:solidFill>
                <a:latin typeface="Microsoft JhengHei"/>
                <a:cs typeface="Microsoft JhengHei"/>
              </a:rPr>
              <a:t>oss])</a:t>
            </a:r>
            <a:endParaRPr sz="2800">
              <a:latin typeface="Microsoft JhengHei"/>
              <a:cs typeface="Microsoft JhengHe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r>
              <a:rPr dirty="0" spc="-10"/>
              <a:t>45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9523" y="27049"/>
            <a:ext cx="4368165" cy="2583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800" spc="-720">
                <a:latin typeface="Symbol"/>
                <a:cs typeface="Symbol"/>
              </a:rPr>
              <a:t></a:t>
            </a:r>
            <a:endParaRPr sz="1800">
              <a:latin typeface="Symbol"/>
              <a:cs typeface="Symbo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350" spc="-445" i="1">
                <a:solidFill>
                  <a:srgbClr val="221F1F"/>
                </a:solidFill>
                <a:latin typeface="Century Gothic"/>
                <a:cs typeface="Century Gothic"/>
              </a:rPr>
              <a:t>•</a:t>
            </a:r>
            <a:endParaRPr sz="23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2350" spc="-445" i="1">
                <a:solidFill>
                  <a:srgbClr val="221F1F"/>
                </a:solidFill>
                <a:latin typeface="Century Gothic"/>
                <a:cs typeface="Century Gothic"/>
              </a:rPr>
              <a:t>•</a:t>
            </a:r>
            <a:endParaRPr sz="23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2350" spc="-445" i="1">
                <a:solidFill>
                  <a:srgbClr val="221F1F"/>
                </a:solidFill>
                <a:latin typeface="Century Gothic"/>
                <a:cs typeface="Century Gothic"/>
              </a:rPr>
              <a:t>•</a:t>
            </a:r>
            <a:endParaRPr sz="23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2350" spc="-445" i="1">
                <a:solidFill>
                  <a:srgbClr val="221F1F"/>
                </a:solidFill>
                <a:latin typeface="Century Gothic"/>
                <a:cs typeface="Century Gothic"/>
              </a:rPr>
              <a:t>•</a:t>
            </a:r>
            <a:endParaRPr sz="235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82650" y="969962"/>
            <a:ext cx="5532374" cy="280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82650" y="1436687"/>
            <a:ext cx="7343775" cy="280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2650" y="1868487"/>
            <a:ext cx="7527925" cy="280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82650" y="2300287"/>
            <a:ext cx="9469374" cy="2809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6750" y="3057461"/>
            <a:ext cx="3948176" cy="255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66750" y="3522662"/>
            <a:ext cx="4951476" cy="2555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218429" y="7105396"/>
            <a:ext cx="25717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46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9251" y="479889"/>
            <a:ext cx="1470660" cy="431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5" b="1">
                <a:solidFill>
                  <a:srgbClr val="221F1F"/>
                </a:solidFill>
                <a:latin typeface="Times New Roman"/>
                <a:cs typeface="Times New Roman"/>
              </a:rPr>
              <a:t>Solution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490" y="1215294"/>
            <a:ext cx="9511030" cy="767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</a:pP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400" spc="-50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y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 cu</a:t>
            </a:r>
            <a:r>
              <a:rPr dirty="0" sz="2400" spc="-4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400" spc="-35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20">
                <a:solidFill>
                  <a:srgbClr val="221F1F"/>
                </a:solidFill>
                <a:latin typeface="Calibri"/>
                <a:cs typeface="Calibri"/>
              </a:rPr>
              <a:t>ome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ar</a:t>
            </a:r>
            <a:r>
              <a:rPr dirty="0" sz="2400" spc="-2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</a:t>
            </a:r>
            <a:r>
              <a:rPr dirty="0" sz="2400" spc="-25">
                <a:solidFill>
                  <a:srgbClr val="221F1F"/>
                </a:solidFill>
                <a:latin typeface="Calibri"/>
                <a:cs typeface="Calibri"/>
              </a:rPr>
              <a:t>v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es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time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,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400" spc="-5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Arial"/>
                <a:cs typeface="Arial"/>
              </a:rPr>
              <a:t>≤</a:t>
            </a:r>
            <a:r>
              <a:rPr dirty="0" sz="2400" spc="-15">
                <a:solidFill>
                  <a:srgbClr val="221F1F"/>
                </a:solidFill>
                <a:latin typeface="Arial"/>
                <a:cs typeface="Arial"/>
              </a:rPr>
              <a:t> </a:t>
            </a:r>
            <a:r>
              <a:rPr dirty="0" sz="2400" spc="-10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,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then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it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is</a:t>
            </a:r>
            <a:r>
              <a:rPr dirty="0" sz="2400" spc="-2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 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25">
                <a:solidFill>
                  <a:srgbClr val="221F1F"/>
                </a:solidFill>
                <a:latin typeface="Calibri"/>
                <a:cs typeface="Calibri"/>
              </a:rPr>
              <a:t>y</a:t>
            </a:r>
            <a:r>
              <a:rPr dirty="0" sz="2400" spc="-20">
                <a:solidFill>
                  <a:srgbClr val="221F1F"/>
                </a:solidFill>
                <a:latin typeface="Calibri"/>
                <a:cs typeface="Calibri"/>
              </a:rPr>
              <a:t>p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-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1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 cu</a:t>
            </a:r>
            <a:r>
              <a:rPr dirty="0" sz="2400" spc="-35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400" spc="-35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20">
                <a:solidFill>
                  <a:srgbClr val="221F1F"/>
                </a:solidFill>
                <a:latin typeface="Calibri"/>
                <a:cs typeface="Calibri"/>
              </a:rPr>
              <a:t>ome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if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its</a:t>
            </a:r>
            <a:r>
              <a:rPr dirty="0" sz="2400" spc="-2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221F1F"/>
                </a:solidFill>
                <a:latin typeface="Calibri"/>
                <a:cs typeface="Calibri"/>
              </a:rPr>
              <a:t>se</a:t>
            </a:r>
            <a:r>
              <a:rPr dirty="0" sz="2400" spc="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vice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 time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is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le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than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10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– </a:t>
            </a:r>
            <a:r>
              <a:rPr dirty="0" sz="2400" i="1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400" spc="-10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and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the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p</a:t>
            </a:r>
            <a:r>
              <a:rPr dirty="0" sz="2400" spc="-4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obabilit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y 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6975" y="4105338"/>
            <a:ext cx="6197600" cy="2697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691001" y="2463736"/>
            <a:ext cx="2895600" cy="306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8187" y="3446399"/>
            <a:ext cx="7405624" cy="25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587997" y="5544005"/>
            <a:ext cx="3698240" cy="528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800" b="1">
                <a:solidFill>
                  <a:srgbClr val="C00000"/>
                </a:solidFill>
                <a:latin typeface="Times New Roman"/>
                <a:cs typeface="Times New Roman"/>
              </a:rPr>
              <a:t>Theo</a:t>
            </a:r>
            <a:r>
              <a:rPr dirty="0" sz="1800" spc="-35" b="1">
                <a:solidFill>
                  <a:srgbClr val="C00000"/>
                </a:solidFill>
                <a:latin typeface="Times New Roman"/>
                <a:cs typeface="Times New Roman"/>
              </a:rPr>
              <a:t>r</a:t>
            </a:r>
            <a:r>
              <a:rPr dirty="0" sz="1800" b="1">
                <a:solidFill>
                  <a:srgbClr val="C00000"/>
                </a:solidFill>
                <a:latin typeface="Times New Roman"/>
                <a:cs typeface="Times New Roman"/>
              </a:rPr>
              <a:t>em: Conditional Distribution of</a:t>
            </a:r>
            <a:r>
              <a:rPr dirty="0" sz="1800" b="1">
                <a:solidFill>
                  <a:srgbClr val="C00000"/>
                </a:solidFill>
                <a:latin typeface="Times New Roman"/>
                <a:cs typeface="Times New Roman"/>
              </a:rPr>
              <a:t> the</a:t>
            </a:r>
            <a:r>
              <a:rPr dirty="0" sz="1800" spc="-105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C00000"/>
                </a:solidFill>
                <a:latin typeface="Times New Roman"/>
                <a:cs typeface="Times New Roman"/>
              </a:rPr>
              <a:t>Arrival</a:t>
            </a:r>
            <a:r>
              <a:rPr dirty="0" sz="1800" spc="-30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1800" spc="-35" b="1">
                <a:solidFill>
                  <a:srgbClr val="C00000"/>
                </a:solidFill>
                <a:latin typeface="Times New Roman"/>
                <a:cs typeface="Times New Roman"/>
              </a:rPr>
              <a:t>T</a:t>
            </a:r>
            <a:r>
              <a:rPr dirty="0" sz="1800" b="1">
                <a:solidFill>
                  <a:srgbClr val="C00000"/>
                </a:solidFill>
                <a:latin typeface="Times New Roman"/>
                <a:cs typeface="Times New Roman"/>
              </a:rPr>
              <a:t>imes  =&gt; Uniform , iid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13695" y="5113401"/>
            <a:ext cx="1727200" cy="203835"/>
          </a:xfrm>
          <a:custGeom>
            <a:avLst/>
            <a:gdLst/>
            <a:ahLst/>
            <a:cxnLst/>
            <a:rect l="l" t="t" r="r" b="b"/>
            <a:pathLst>
              <a:path w="1727200" h="203835">
                <a:moveTo>
                  <a:pt x="1727078" y="0"/>
                </a:moveTo>
                <a:lnTo>
                  <a:pt x="1725860" y="39198"/>
                </a:lnTo>
                <a:lnTo>
                  <a:pt x="1720164" y="85120"/>
                </a:lnTo>
                <a:lnTo>
                  <a:pt x="881512" y="107950"/>
                </a:lnTo>
                <a:lnTo>
                  <a:pt x="878111" y="109841"/>
                </a:lnTo>
                <a:lnTo>
                  <a:pt x="867267" y="149493"/>
                </a:lnTo>
                <a:lnTo>
                  <a:pt x="863600" y="203252"/>
                </a:lnTo>
                <a:lnTo>
                  <a:pt x="863160" y="184826"/>
                </a:lnTo>
                <a:lnTo>
                  <a:pt x="857767" y="135456"/>
                </a:lnTo>
                <a:lnTo>
                  <a:pt x="17912" y="107950"/>
                </a:lnTo>
                <a:lnTo>
                  <a:pt x="14511" y="106053"/>
                </a:lnTo>
                <a:lnTo>
                  <a:pt x="3667" y="66352"/>
                </a:lnTo>
                <a:lnTo>
                  <a:pt x="685" y="32117"/>
                </a:lnTo>
                <a:lnTo>
                  <a:pt x="0" y="12623"/>
                </a:lnTo>
              </a:path>
            </a:pathLst>
          </a:custGeom>
          <a:ln w="952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r>
              <a:rPr dirty="0" spc="-10"/>
              <a:t>47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5950" y="1430274"/>
            <a:ext cx="7173849" cy="835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12825" y="538162"/>
            <a:ext cx="8899525" cy="5984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131817" y="253947"/>
            <a:ext cx="547497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C00000"/>
                </a:solidFill>
                <a:latin typeface="Times New Roman"/>
                <a:cs typeface="Times New Roman"/>
              </a:rPr>
              <a:t>Theo</a:t>
            </a:r>
            <a:r>
              <a:rPr dirty="0" sz="1800" spc="-35" b="1">
                <a:solidFill>
                  <a:srgbClr val="C00000"/>
                </a:solidFill>
                <a:latin typeface="Times New Roman"/>
                <a:cs typeface="Times New Roman"/>
              </a:rPr>
              <a:t>r</a:t>
            </a:r>
            <a:r>
              <a:rPr dirty="0" sz="1800" b="1">
                <a:solidFill>
                  <a:srgbClr val="C00000"/>
                </a:solidFill>
                <a:latin typeface="Times New Roman"/>
                <a:cs typeface="Times New Roman"/>
              </a:rPr>
              <a:t>em: Conditional Distribution of the</a:t>
            </a:r>
            <a:r>
              <a:rPr dirty="0" sz="1800" spc="-105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C00000"/>
                </a:solidFill>
                <a:latin typeface="Times New Roman"/>
                <a:cs typeface="Times New Roman"/>
              </a:rPr>
              <a:t>Arrival</a:t>
            </a:r>
            <a:r>
              <a:rPr dirty="0" sz="1800" spc="-30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1800" spc="-35" b="1">
                <a:solidFill>
                  <a:srgbClr val="C00000"/>
                </a:solidFill>
                <a:latin typeface="Times New Roman"/>
                <a:cs typeface="Times New Roman"/>
              </a:rPr>
              <a:t>T</a:t>
            </a:r>
            <a:r>
              <a:rPr dirty="0" sz="1800" b="1">
                <a:solidFill>
                  <a:srgbClr val="C00000"/>
                </a:solidFill>
                <a:latin typeface="Times New Roman"/>
                <a:cs typeface="Times New Roman"/>
              </a:rPr>
              <a:t>imes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2687" y="2482786"/>
            <a:ext cx="2795524" cy="252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52725" y="2779712"/>
            <a:ext cx="6842125" cy="43116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34101" y="4354576"/>
            <a:ext cx="2808605" cy="1440180"/>
          </a:xfrm>
          <a:custGeom>
            <a:avLst/>
            <a:gdLst/>
            <a:ahLst/>
            <a:cxnLst/>
            <a:rect l="l" t="t" r="r" b="b"/>
            <a:pathLst>
              <a:path w="2808604" h="1440179">
                <a:moveTo>
                  <a:pt x="0" y="719835"/>
                </a:moveTo>
                <a:lnTo>
                  <a:pt x="4654" y="660787"/>
                </a:lnTo>
                <a:lnTo>
                  <a:pt x="18377" y="603054"/>
                </a:lnTo>
                <a:lnTo>
                  <a:pt x="40807" y="546824"/>
                </a:lnTo>
                <a:lnTo>
                  <a:pt x="71583" y="492280"/>
                </a:lnTo>
                <a:lnTo>
                  <a:pt x="110343" y="439608"/>
                </a:lnTo>
                <a:lnTo>
                  <a:pt x="156725" y="388993"/>
                </a:lnTo>
                <a:lnTo>
                  <a:pt x="210370" y="340620"/>
                </a:lnTo>
                <a:lnTo>
                  <a:pt x="270914" y="294674"/>
                </a:lnTo>
                <a:lnTo>
                  <a:pt x="337997" y="251340"/>
                </a:lnTo>
                <a:lnTo>
                  <a:pt x="411257" y="210804"/>
                </a:lnTo>
                <a:lnTo>
                  <a:pt x="490334" y="173249"/>
                </a:lnTo>
                <a:lnTo>
                  <a:pt x="574864" y="138862"/>
                </a:lnTo>
                <a:lnTo>
                  <a:pt x="664489" y="107828"/>
                </a:lnTo>
                <a:lnTo>
                  <a:pt x="758845" y="80331"/>
                </a:lnTo>
                <a:lnTo>
                  <a:pt x="857571" y="56556"/>
                </a:lnTo>
                <a:lnTo>
                  <a:pt x="960306" y="36689"/>
                </a:lnTo>
                <a:lnTo>
                  <a:pt x="1066690" y="20915"/>
                </a:lnTo>
                <a:lnTo>
                  <a:pt x="1176359" y="9419"/>
                </a:lnTo>
                <a:lnTo>
                  <a:pt x="1288954" y="2385"/>
                </a:lnTo>
                <a:lnTo>
                  <a:pt x="1404112" y="0"/>
                </a:lnTo>
                <a:lnTo>
                  <a:pt x="1519269" y="2385"/>
                </a:lnTo>
                <a:lnTo>
                  <a:pt x="1631864" y="9419"/>
                </a:lnTo>
                <a:lnTo>
                  <a:pt x="1741533" y="20915"/>
                </a:lnTo>
                <a:lnTo>
                  <a:pt x="1847917" y="36689"/>
                </a:lnTo>
                <a:lnTo>
                  <a:pt x="1950652" y="56556"/>
                </a:lnTo>
                <a:lnTo>
                  <a:pt x="2049378" y="80331"/>
                </a:lnTo>
                <a:lnTo>
                  <a:pt x="2143734" y="107828"/>
                </a:lnTo>
                <a:lnTo>
                  <a:pt x="2233359" y="138862"/>
                </a:lnTo>
                <a:lnTo>
                  <a:pt x="2317889" y="173249"/>
                </a:lnTo>
                <a:lnTo>
                  <a:pt x="2396966" y="210804"/>
                </a:lnTo>
                <a:lnTo>
                  <a:pt x="2470226" y="251340"/>
                </a:lnTo>
                <a:lnTo>
                  <a:pt x="2537309" y="294674"/>
                </a:lnTo>
                <a:lnTo>
                  <a:pt x="2597853" y="340620"/>
                </a:lnTo>
                <a:lnTo>
                  <a:pt x="2651498" y="388993"/>
                </a:lnTo>
                <a:lnTo>
                  <a:pt x="2697880" y="439608"/>
                </a:lnTo>
                <a:lnTo>
                  <a:pt x="2736640" y="492280"/>
                </a:lnTo>
                <a:lnTo>
                  <a:pt x="2767416" y="546824"/>
                </a:lnTo>
                <a:lnTo>
                  <a:pt x="2789846" y="603054"/>
                </a:lnTo>
                <a:lnTo>
                  <a:pt x="2803569" y="660787"/>
                </a:lnTo>
                <a:lnTo>
                  <a:pt x="2808224" y="719835"/>
                </a:lnTo>
                <a:lnTo>
                  <a:pt x="2803569" y="778885"/>
                </a:lnTo>
                <a:lnTo>
                  <a:pt x="2789846" y="836620"/>
                </a:lnTo>
                <a:lnTo>
                  <a:pt x="2767416" y="892855"/>
                </a:lnTo>
                <a:lnTo>
                  <a:pt x="2736640" y="947404"/>
                </a:lnTo>
                <a:lnTo>
                  <a:pt x="2697880" y="1000083"/>
                </a:lnTo>
                <a:lnTo>
                  <a:pt x="2651498" y="1050705"/>
                </a:lnTo>
                <a:lnTo>
                  <a:pt x="2597853" y="1099087"/>
                </a:lnTo>
                <a:lnTo>
                  <a:pt x="2537309" y="1145042"/>
                </a:lnTo>
                <a:lnTo>
                  <a:pt x="2470226" y="1188385"/>
                </a:lnTo>
                <a:lnTo>
                  <a:pt x="2396966" y="1228931"/>
                </a:lnTo>
                <a:lnTo>
                  <a:pt x="2317889" y="1266495"/>
                </a:lnTo>
                <a:lnTo>
                  <a:pt x="2233359" y="1300891"/>
                </a:lnTo>
                <a:lnTo>
                  <a:pt x="2143734" y="1331934"/>
                </a:lnTo>
                <a:lnTo>
                  <a:pt x="2049378" y="1359440"/>
                </a:lnTo>
                <a:lnTo>
                  <a:pt x="1950652" y="1383222"/>
                </a:lnTo>
                <a:lnTo>
                  <a:pt x="1847917" y="1403095"/>
                </a:lnTo>
                <a:lnTo>
                  <a:pt x="1741533" y="1418875"/>
                </a:lnTo>
                <a:lnTo>
                  <a:pt x="1631864" y="1430376"/>
                </a:lnTo>
                <a:lnTo>
                  <a:pt x="1519269" y="1437412"/>
                </a:lnTo>
                <a:lnTo>
                  <a:pt x="1404112" y="1439798"/>
                </a:lnTo>
                <a:lnTo>
                  <a:pt x="1288954" y="1437412"/>
                </a:lnTo>
                <a:lnTo>
                  <a:pt x="1176359" y="1430376"/>
                </a:lnTo>
                <a:lnTo>
                  <a:pt x="1066690" y="1418875"/>
                </a:lnTo>
                <a:lnTo>
                  <a:pt x="960306" y="1403095"/>
                </a:lnTo>
                <a:lnTo>
                  <a:pt x="857571" y="1383222"/>
                </a:lnTo>
                <a:lnTo>
                  <a:pt x="758845" y="1359440"/>
                </a:lnTo>
                <a:lnTo>
                  <a:pt x="664489" y="1331934"/>
                </a:lnTo>
                <a:lnTo>
                  <a:pt x="574864" y="1300891"/>
                </a:lnTo>
                <a:lnTo>
                  <a:pt x="490334" y="1266495"/>
                </a:lnTo>
                <a:lnTo>
                  <a:pt x="411257" y="1228931"/>
                </a:lnTo>
                <a:lnTo>
                  <a:pt x="337997" y="1188385"/>
                </a:lnTo>
                <a:lnTo>
                  <a:pt x="270914" y="1145042"/>
                </a:lnTo>
                <a:lnTo>
                  <a:pt x="210370" y="1099087"/>
                </a:lnTo>
                <a:lnTo>
                  <a:pt x="156725" y="1050705"/>
                </a:lnTo>
                <a:lnTo>
                  <a:pt x="110343" y="1000083"/>
                </a:lnTo>
                <a:lnTo>
                  <a:pt x="71583" y="947404"/>
                </a:lnTo>
                <a:lnTo>
                  <a:pt x="40807" y="892855"/>
                </a:lnTo>
                <a:lnTo>
                  <a:pt x="18377" y="836620"/>
                </a:lnTo>
                <a:lnTo>
                  <a:pt x="4654" y="778885"/>
                </a:lnTo>
                <a:lnTo>
                  <a:pt x="0" y="719835"/>
                </a:lnTo>
                <a:close/>
              </a:path>
            </a:pathLst>
          </a:custGeom>
          <a:ln w="11428">
            <a:solidFill>
              <a:srgbClr val="D16248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35318" y="6482334"/>
            <a:ext cx="563879" cy="4808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01357" y="6533337"/>
            <a:ext cx="434975" cy="329565"/>
          </a:xfrm>
          <a:custGeom>
            <a:avLst/>
            <a:gdLst/>
            <a:ahLst/>
            <a:cxnLst/>
            <a:rect l="l" t="t" r="r" b="b"/>
            <a:pathLst>
              <a:path w="434975" h="329565">
                <a:moveTo>
                  <a:pt x="153035" y="0"/>
                </a:moveTo>
                <a:lnTo>
                  <a:pt x="0" y="176339"/>
                </a:lnTo>
                <a:lnTo>
                  <a:pt x="176402" y="329374"/>
                </a:lnTo>
                <a:lnTo>
                  <a:pt x="170561" y="247027"/>
                </a:lnTo>
                <a:lnTo>
                  <a:pt x="434975" y="228307"/>
                </a:lnTo>
                <a:lnTo>
                  <a:pt x="424619" y="82334"/>
                </a:lnTo>
                <a:lnTo>
                  <a:pt x="158876" y="82334"/>
                </a:lnTo>
                <a:lnTo>
                  <a:pt x="153035" y="0"/>
                </a:lnTo>
                <a:close/>
              </a:path>
              <a:path w="434975" h="329565">
                <a:moveTo>
                  <a:pt x="423291" y="63614"/>
                </a:moveTo>
                <a:lnTo>
                  <a:pt x="158876" y="82334"/>
                </a:lnTo>
                <a:lnTo>
                  <a:pt x="424619" y="82334"/>
                </a:lnTo>
                <a:lnTo>
                  <a:pt x="423291" y="636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01357" y="6533337"/>
            <a:ext cx="434975" cy="329565"/>
          </a:xfrm>
          <a:custGeom>
            <a:avLst/>
            <a:gdLst/>
            <a:ahLst/>
            <a:cxnLst/>
            <a:rect l="l" t="t" r="r" b="b"/>
            <a:pathLst>
              <a:path w="434975" h="329565">
                <a:moveTo>
                  <a:pt x="434975" y="228307"/>
                </a:moveTo>
                <a:lnTo>
                  <a:pt x="170561" y="247027"/>
                </a:lnTo>
                <a:lnTo>
                  <a:pt x="176402" y="329374"/>
                </a:lnTo>
                <a:lnTo>
                  <a:pt x="0" y="176339"/>
                </a:lnTo>
                <a:lnTo>
                  <a:pt x="153035" y="0"/>
                </a:lnTo>
                <a:lnTo>
                  <a:pt x="158876" y="82334"/>
                </a:lnTo>
                <a:lnTo>
                  <a:pt x="423291" y="63614"/>
                </a:lnTo>
                <a:lnTo>
                  <a:pt x="434975" y="228307"/>
                </a:lnTo>
              </a:path>
            </a:pathLst>
          </a:custGeom>
          <a:ln w="199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63586" y="6515100"/>
            <a:ext cx="1634363" cy="305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r>
              <a:rPr dirty="0" spc="-10"/>
              <a:t>48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012" y="465201"/>
            <a:ext cx="6726174" cy="68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89050" y="1208087"/>
            <a:ext cx="8027924" cy="687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458197" y="2119756"/>
            <a:ext cx="254635" cy="254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PMingLiU"/>
                <a:cs typeface="PMingLiU"/>
              </a:rPr>
              <a:t>＃</a:t>
            </a:r>
            <a:endParaRPr sz="18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-5">
                <a:solidFill>
                  <a:srgbClr val="000000"/>
                </a:solidFill>
              </a:rPr>
              <a:t>No</a:t>
            </a:r>
            <a:r>
              <a:rPr dirty="0" sz="2950">
                <a:solidFill>
                  <a:srgbClr val="000000"/>
                </a:solidFill>
              </a:rPr>
              <a:t>n</a:t>
            </a:r>
            <a:r>
              <a:rPr dirty="0" sz="2950" spc="-5">
                <a:solidFill>
                  <a:srgbClr val="000000"/>
                </a:solidFill>
              </a:rPr>
              <a:t>-</a:t>
            </a:r>
            <a:r>
              <a:rPr dirty="0" sz="2950">
                <a:solidFill>
                  <a:srgbClr val="000000"/>
                </a:solidFill>
              </a:rPr>
              <a:t>homogeneous</a:t>
            </a:r>
            <a:r>
              <a:rPr dirty="0" sz="2950" spc="-10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Poisson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P</a:t>
            </a:r>
            <a:r>
              <a:rPr dirty="0" sz="2950" spc="-55">
                <a:solidFill>
                  <a:srgbClr val="000000"/>
                </a:solidFill>
              </a:rPr>
              <a:t>r</a:t>
            </a:r>
            <a:r>
              <a:rPr dirty="0" sz="2950">
                <a:solidFill>
                  <a:srgbClr val="000000"/>
                </a:solidFill>
              </a:rPr>
              <a:t>ocesses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606551" y="5196921"/>
            <a:ext cx="1344295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5" b="1">
                <a:solidFill>
                  <a:srgbClr val="221F1F"/>
                </a:solidFill>
                <a:latin typeface="Microsoft JhengHei"/>
                <a:cs typeface="Microsoft JhengHei"/>
              </a:rPr>
              <a:t>Theo</a:t>
            </a:r>
            <a:r>
              <a:rPr dirty="0" sz="2250" spc="-25" b="1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 b="1">
                <a:solidFill>
                  <a:srgbClr val="221F1F"/>
                </a:solidFill>
                <a:latin typeface="Microsoft JhengHei"/>
                <a:cs typeface="Microsoft JhengHei"/>
              </a:rPr>
              <a:t>em.</a:t>
            </a:r>
            <a:endParaRPr sz="225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9125" y="6370637"/>
            <a:ext cx="3215005" cy="440055"/>
          </a:xfrm>
          <a:custGeom>
            <a:avLst/>
            <a:gdLst/>
            <a:ahLst/>
            <a:cxnLst/>
            <a:rect l="l" t="t" r="r" b="b"/>
            <a:pathLst>
              <a:path w="3215004" h="440054">
                <a:moveTo>
                  <a:pt x="0" y="439737"/>
                </a:moveTo>
                <a:lnTo>
                  <a:pt x="3214751" y="439737"/>
                </a:lnTo>
                <a:lnTo>
                  <a:pt x="3214751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97991" y="6438100"/>
            <a:ext cx="3026410" cy="328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5" b="1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 spc="-30" b="1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 b="1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250" spc="-50" b="1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250" spc="-155" b="1">
                <a:solidFill>
                  <a:srgbClr val="221F1F"/>
                </a:solidFill>
                <a:latin typeface="Microsoft JhengHei"/>
                <a:cs typeface="Microsoft JhengHei"/>
              </a:rPr>
              <a:t>f</a:t>
            </a:r>
            <a:r>
              <a:rPr dirty="0" sz="2250" b="1">
                <a:solidFill>
                  <a:srgbClr val="221F1F"/>
                </a:solidFill>
                <a:latin typeface="Microsoft JhengHei"/>
                <a:cs typeface="Microsoft JhengHei"/>
              </a:rPr>
              <a:t>.</a:t>
            </a:r>
            <a:r>
              <a:rPr dirty="0" sz="2250" spc="-20" b="1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350" spc="175" i="1">
                <a:solidFill>
                  <a:srgbClr val="221F1F"/>
                </a:solidFill>
                <a:latin typeface="Lucida Sans"/>
                <a:cs typeface="Lucida Sans"/>
              </a:rPr>
              <a:t>&lt;</a:t>
            </a:r>
            <a:r>
              <a:rPr dirty="0" sz="2350" spc="-195" i="1">
                <a:solidFill>
                  <a:srgbClr val="221F1F"/>
                </a:solidFill>
                <a:latin typeface="Lucida Sans"/>
                <a:cs typeface="Lucida Sans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Homewo</a:t>
            </a:r>
            <a:r>
              <a:rPr dirty="0" sz="2250" spc="-15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k</a:t>
            </a:r>
            <a:r>
              <a:rPr dirty="0" sz="2250" spc="-2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350" spc="175" i="1">
                <a:solidFill>
                  <a:srgbClr val="221F1F"/>
                </a:solidFill>
                <a:latin typeface="Lucida Sans"/>
                <a:cs typeface="Lucida Sans"/>
              </a:rPr>
              <a:t>&gt;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.</a:t>
            </a:r>
            <a:endParaRPr sz="2250">
              <a:latin typeface="Microsoft JhengHei"/>
              <a:cs typeface="Microsoft Jheng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4450" y="5540375"/>
            <a:ext cx="8104251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0075" y="1261999"/>
            <a:ext cx="9643999" cy="3625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67425" y="4210050"/>
            <a:ext cx="2447925" cy="889000"/>
          </a:xfrm>
          <a:custGeom>
            <a:avLst/>
            <a:gdLst/>
            <a:ahLst/>
            <a:cxnLst/>
            <a:rect l="l" t="t" r="r" b="b"/>
            <a:pathLst>
              <a:path w="2447925" h="889000">
                <a:moveTo>
                  <a:pt x="0" y="444499"/>
                </a:moveTo>
                <a:lnTo>
                  <a:pt x="16020" y="372399"/>
                </a:lnTo>
                <a:lnTo>
                  <a:pt x="35572" y="337681"/>
                </a:lnTo>
                <a:lnTo>
                  <a:pt x="62400" y="304003"/>
                </a:lnTo>
                <a:lnTo>
                  <a:pt x="96188" y="271480"/>
                </a:lnTo>
                <a:lnTo>
                  <a:pt x="136621" y="240226"/>
                </a:lnTo>
                <a:lnTo>
                  <a:pt x="183384" y="210356"/>
                </a:lnTo>
                <a:lnTo>
                  <a:pt x="236163" y="181983"/>
                </a:lnTo>
                <a:lnTo>
                  <a:pt x="294641" y="155223"/>
                </a:lnTo>
                <a:lnTo>
                  <a:pt x="358505" y="130190"/>
                </a:lnTo>
                <a:lnTo>
                  <a:pt x="427438" y="106998"/>
                </a:lnTo>
                <a:lnTo>
                  <a:pt x="501127" y="85762"/>
                </a:lnTo>
                <a:lnTo>
                  <a:pt x="579256" y="66596"/>
                </a:lnTo>
                <a:lnTo>
                  <a:pt x="661511" y="49614"/>
                </a:lnTo>
                <a:lnTo>
                  <a:pt x="747575" y="34930"/>
                </a:lnTo>
                <a:lnTo>
                  <a:pt x="837135" y="22660"/>
                </a:lnTo>
                <a:lnTo>
                  <a:pt x="929875" y="12918"/>
                </a:lnTo>
                <a:lnTo>
                  <a:pt x="1025480" y="5817"/>
                </a:lnTo>
                <a:lnTo>
                  <a:pt x="1123635" y="1473"/>
                </a:lnTo>
                <a:lnTo>
                  <a:pt x="1224026" y="0"/>
                </a:lnTo>
                <a:lnTo>
                  <a:pt x="1324398" y="1473"/>
                </a:lnTo>
                <a:lnTo>
                  <a:pt x="1422537" y="5817"/>
                </a:lnTo>
                <a:lnTo>
                  <a:pt x="1518127" y="12918"/>
                </a:lnTo>
                <a:lnTo>
                  <a:pt x="1610854" y="22660"/>
                </a:lnTo>
                <a:lnTo>
                  <a:pt x="1700402" y="34930"/>
                </a:lnTo>
                <a:lnTo>
                  <a:pt x="1786457" y="49614"/>
                </a:lnTo>
                <a:lnTo>
                  <a:pt x="1868703" y="66596"/>
                </a:lnTo>
                <a:lnTo>
                  <a:pt x="1946824" y="85762"/>
                </a:lnTo>
                <a:lnTo>
                  <a:pt x="2020507" y="106998"/>
                </a:lnTo>
                <a:lnTo>
                  <a:pt x="2089435" y="130190"/>
                </a:lnTo>
                <a:lnTo>
                  <a:pt x="2153295" y="155223"/>
                </a:lnTo>
                <a:lnTo>
                  <a:pt x="2211770" y="181983"/>
                </a:lnTo>
                <a:lnTo>
                  <a:pt x="2264545" y="210356"/>
                </a:lnTo>
                <a:lnTo>
                  <a:pt x="2311306" y="240226"/>
                </a:lnTo>
                <a:lnTo>
                  <a:pt x="2351738" y="271480"/>
                </a:lnTo>
                <a:lnTo>
                  <a:pt x="2385525" y="304003"/>
                </a:lnTo>
                <a:lnTo>
                  <a:pt x="2412352" y="337681"/>
                </a:lnTo>
                <a:lnTo>
                  <a:pt x="2431904" y="372399"/>
                </a:lnTo>
                <a:lnTo>
                  <a:pt x="2447925" y="444499"/>
                </a:lnTo>
                <a:lnTo>
                  <a:pt x="2443867" y="480955"/>
                </a:lnTo>
                <a:lnTo>
                  <a:pt x="2412352" y="551318"/>
                </a:lnTo>
                <a:lnTo>
                  <a:pt x="2385525" y="584996"/>
                </a:lnTo>
                <a:lnTo>
                  <a:pt x="2351738" y="617519"/>
                </a:lnTo>
                <a:lnTo>
                  <a:pt x="2311306" y="648773"/>
                </a:lnTo>
                <a:lnTo>
                  <a:pt x="2264545" y="678643"/>
                </a:lnTo>
                <a:lnTo>
                  <a:pt x="2211770" y="707016"/>
                </a:lnTo>
                <a:lnTo>
                  <a:pt x="2153295" y="733776"/>
                </a:lnTo>
                <a:lnTo>
                  <a:pt x="2089435" y="758809"/>
                </a:lnTo>
                <a:lnTo>
                  <a:pt x="2020507" y="782001"/>
                </a:lnTo>
                <a:lnTo>
                  <a:pt x="1946824" y="803237"/>
                </a:lnTo>
                <a:lnTo>
                  <a:pt x="1868703" y="822403"/>
                </a:lnTo>
                <a:lnTo>
                  <a:pt x="1786457" y="839385"/>
                </a:lnTo>
                <a:lnTo>
                  <a:pt x="1700402" y="854069"/>
                </a:lnTo>
                <a:lnTo>
                  <a:pt x="1610854" y="866339"/>
                </a:lnTo>
                <a:lnTo>
                  <a:pt x="1518127" y="876081"/>
                </a:lnTo>
                <a:lnTo>
                  <a:pt x="1422537" y="883182"/>
                </a:lnTo>
                <a:lnTo>
                  <a:pt x="1324398" y="887526"/>
                </a:lnTo>
                <a:lnTo>
                  <a:pt x="1224026" y="888999"/>
                </a:lnTo>
                <a:lnTo>
                  <a:pt x="1123635" y="887526"/>
                </a:lnTo>
                <a:lnTo>
                  <a:pt x="1025480" y="883182"/>
                </a:lnTo>
                <a:lnTo>
                  <a:pt x="929875" y="876081"/>
                </a:lnTo>
                <a:lnTo>
                  <a:pt x="837135" y="866339"/>
                </a:lnTo>
                <a:lnTo>
                  <a:pt x="747575" y="854069"/>
                </a:lnTo>
                <a:lnTo>
                  <a:pt x="661511" y="839385"/>
                </a:lnTo>
                <a:lnTo>
                  <a:pt x="579256" y="822403"/>
                </a:lnTo>
                <a:lnTo>
                  <a:pt x="501127" y="803237"/>
                </a:lnTo>
                <a:lnTo>
                  <a:pt x="427438" y="782001"/>
                </a:lnTo>
                <a:lnTo>
                  <a:pt x="358505" y="758809"/>
                </a:lnTo>
                <a:lnTo>
                  <a:pt x="294641" y="733776"/>
                </a:lnTo>
                <a:lnTo>
                  <a:pt x="236163" y="707016"/>
                </a:lnTo>
                <a:lnTo>
                  <a:pt x="183384" y="678643"/>
                </a:lnTo>
                <a:lnTo>
                  <a:pt x="136621" y="648773"/>
                </a:lnTo>
                <a:lnTo>
                  <a:pt x="96188" y="617519"/>
                </a:lnTo>
                <a:lnTo>
                  <a:pt x="62400" y="584996"/>
                </a:lnTo>
                <a:lnTo>
                  <a:pt x="35572" y="551318"/>
                </a:lnTo>
                <a:lnTo>
                  <a:pt x="16020" y="516600"/>
                </a:lnTo>
                <a:lnTo>
                  <a:pt x="0" y="444499"/>
                </a:lnTo>
                <a:close/>
              </a:path>
            </a:pathLst>
          </a:custGeom>
          <a:ln w="11428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238745" y="5099050"/>
            <a:ext cx="103505" cy="408305"/>
          </a:xfrm>
          <a:custGeom>
            <a:avLst/>
            <a:gdLst/>
            <a:ahLst/>
            <a:cxnLst/>
            <a:rect l="l" t="t" r="r" b="b"/>
            <a:pathLst>
              <a:path w="103504" h="408304">
                <a:moveTo>
                  <a:pt x="7238" y="311657"/>
                </a:moveTo>
                <a:lnTo>
                  <a:pt x="4190" y="313308"/>
                </a:lnTo>
                <a:lnTo>
                  <a:pt x="1143" y="315086"/>
                </a:lnTo>
                <a:lnTo>
                  <a:pt x="0" y="319023"/>
                </a:lnTo>
                <a:lnTo>
                  <a:pt x="1777" y="322071"/>
                </a:lnTo>
                <a:lnTo>
                  <a:pt x="51053" y="408050"/>
                </a:lnTo>
                <a:lnTo>
                  <a:pt x="58511" y="395477"/>
                </a:lnTo>
                <a:lnTo>
                  <a:pt x="44830" y="395350"/>
                </a:lnTo>
                <a:lnTo>
                  <a:pt x="44998" y="371951"/>
                </a:lnTo>
                <a:lnTo>
                  <a:pt x="12826" y="315721"/>
                </a:lnTo>
                <a:lnTo>
                  <a:pt x="11049" y="312673"/>
                </a:lnTo>
                <a:lnTo>
                  <a:pt x="7238" y="311657"/>
                </a:lnTo>
                <a:close/>
              </a:path>
              <a:path w="103504" h="408304">
                <a:moveTo>
                  <a:pt x="45011" y="371974"/>
                </a:moveTo>
                <a:lnTo>
                  <a:pt x="44830" y="395350"/>
                </a:lnTo>
                <a:lnTo>
                  <a:pt x="57530" y="395477"/>
                </a:lnTo>
                <a:lnTo>
                  <a:pt x="57555" y="392302"/>
                </a:lnTo>
                <a:lnTo>
                  <a:pt x="45720" y="392175"/>
                </a:lnTo>
                <a:lnTo>
                  <a:pt x="51241" y="382864"/>
                </a:lnTo>
                <a:lnTo>
                  <a:pt x="45011" y="371974"/>
                </a:lnTo>
                <a:close/>
              </a:path>
              <a:path w="103504" h="408304">
                <a:moveTo>
                  <a:pt x="96393" y="312292"/>
                </a:moveTo>
                <a:lnTo>
                  <a:pt x="92582" y="313308"/>
                </a:lnTo>
                <a:lnTo>
                  <a:pt x="90677" y="316356"/>
                </a:lnTo>
                <a:lnTo>
                  <a:pt x="57712" y="371951"/>
                </a:lnTo>
                <a:lnTo>
                  <a:pt x="57530" y="395477"/>
                </a:lnTo>
                <a:lnTo>
                  <a:pt x="58511" y="395477"/>
                </a:lnTo>
                <a:lnTo>
                  <a:pt x="101600" y="322833"/>
                </a:lnTo>
                <a:lnTo>
                  <a:pt x="103504" y="319785"/>
                </a:lnTo>
                <a:lnTo>
                  <a:pt x="102488" y="315848"/>
                </a:lnTo>
                <a:lnTo>
                  <a:pt x="96393" y="312292"/>
                </a:lnTo>
                <a:close/>
              </a:path>
              <a:path w="103504" h="408304">
                <a:moveTo>
                  <a:pt x="51241" y="382864"/>
                </a:moveTo>
                <a:lnTo>
                  <a:pt x="45720" y="392175"/>
                </a:lnTo>
                <a:lnTo>
                  <a:pt x="56642" y="392302"/>
                </a:lnTo>
                <a:lnTo>
                  <a:pt x="51241" y="382864"/>
                </a:lnTo>
                <a:close/>
              </a:path>
              <a:path w="103504" h="408304">
                <a:moveTo>
                  <a:pt x="57712" y="371951"/>
                </a:moveTo>
                <a:lnTo>
                  <a:pt x="51241" y="382864"/>
                </a:lnTo>
                <a:lnTo>
                  <a:pt x="56642" y="392302"/>
                </a:lnTo>
                <a:lnTo>
                  <a:pt x="57555" y="392302"/>
                </a:lnTo>
                <a:lnTo>
                  <a:pt x="57712" y="371951"/>
                </a:lnTo>
                <a:close/>
              </a:path>
              <a:path w="103504" h="408304">
                <a:moveTo>
                  <a:pt x="60578" y="0"/>
                </a:moveTo>
                <a:lnTo>
                  <a:pt x="47878" y="0"/>
                </a:lnTo>
                <a:lnTo>
                  <a:pt x="45011" y="371974"/>
                </a:lnTo>
                <a:lnTo>
                  <a:pt x="51241" y="382864"/>
                </a:lnTo>
                <a:lnTo>
                  <a:pt x="57712" y="371951"/>
                </a:lnTo>
                <a:lnTo>
                  <a:pt x="60578" y="0"/>
                </a:lnTo>
                <a:close/>
              </a:path>
            </a:pathLst>
          </a:custGeom>
          <a:solidFill>
            <a:srgbClr val="D162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740397" y="644270"/>
            <a:ext cx="3596004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solidFill>
                  <a:srgbClr val="006FC0"/>
                </a:solidFill>
                <a:latin typeface="Arial"/>
                <a:cs typeface="Arial"/>
              </a:rPr>
              <a:t>(Relaxing</a:t>
            </a:r>
            <a:r>
              <a:rPr dirty="0" sz="2000" spc="1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6FC0"/>
                </a:solidFill>
                <a:latin typeface="Arial"/>
                <a:cs typeface="Arial"/>
              </a:rPr>
              <a:t>Stationary</a:t>
            </a:r>
            <a:r>
              <a:rPr dirty="0" sz="200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6FC0"/>
                </a:solidFill>
                <a:latin typeface="Arial"/>
                <a:cs typeface="Arial"/>
              </a:rPr>
              <a:t>Increment)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18429" y="7105396"/>
            <a:ext cx="25717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52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4175" y="1700276"/>
            <a:ext cx="7580376" cy="4878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9251" y="609393"/>
            <a:ext cx="9549130" cy="4070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535795" algn="l"/>
              </a:tabLst>
            </a:pPr>
            <a:r>
              <a:rPr dirty="0" sz="3000" b="1" u="sng">
                <a:latin typeface="Times New Roman"/>
                <a:cs typeface="Times New Roman"/>
              </a:rPr>
              <a:t>Disc</a:t>
            </a:r>
            <a:r>
              <a:rPr dirty="0" sz="3000" spc="-60" b="1" u="sng">
                <a:latin typeface="Times New Roman"/>
                <a:cs typeface="Times New Roman"/>
              </a:rPr>
              <a:t>r</a:t>
            </a:r>
            <a:r>
              <a:rPr dirty="0" sz="3000" b="1" u="sng">
                <a:latin typeface="Times New Roman"/>
                <a:cs typeface="Times New Roman"/>
              </a:rPr>
              <a:t>ete</a:t>
            </a:r>
            <a:r>
              <a:rPr dirty="0" sz="3000" spc="-45" b="1" u="sng">
                <a:latin typeface="Times New Roman"/>
                <a:cs typeface="Times New Roman"/>
              </a:rPr>
              <a:t> </a:t>
            </a:r>
            <a:r>
              <a:rPr dirty="0" sz="3000" spc="-60" b="1" u="sng">
                <a:latin typeface="Times New Roman"/>
                <a:cs typeface="Times New Roman"/>
              </a:rPr>
              <a:t>T</a:t>
            </a:r>
            <a:r>
              <a:rPr dirty="0" sz="3000" b="1" u="sng">
                <a:latin typeface="Times New Roman"/>
                <a:cs typeface="Times New Roman"/>
              </a:rPr>
              <a:t>ime</a:t>
            </a:r>
            <a:r>
              <a:rPr dirty="0" sz="3000" spc="5" b="1" u="sng">
                <a:latin typeface="Times New Roman"/>
                <a:cs typeface="Times New Roman"/>
              </a:rPr>
              <a:t> </a:t>
            </a:r>
            <a:r>
              <a:rPr dirty="0" sz="3000" b="1" u="sng">
                <a:latin typeface="Times New Roman"/>
                <a:cs typeface="Times New Roman"/>
              </a:rPr>
              <a:t>with</a:t>
            </a:r>
            <a:r>
              <a:rPr dirty="0" sz="3000" spc="-15" b="1" u="sng">
                <a:latin typeface="Times New Roman"/>
                <a:cs typeface="Times New Roman"/>
              </a:rPr>
              <a:t> </a:t>
            </a:r>
            <a:r>
              <a:rPr dirty="0" sz="3000" b="1" u="sng">
                <a:latin typeface="Times New Roman"/>
                <a:cs typeface="Times New Roman"/>
              </a:rPr>
              <a:t>Disc</a:t>
            </a:r>
            <a:r>
              <a:rPr dirty="0" sz="3000" spc="-60" b="1" u="sng">
                <a:latin typeface="Times New Roman"/>
                <a:cs typeface="Times New Roman"/>
              </a:rPr>
              <a:t>r</a:t>
            </a:r>
            <a:r>
              <a:rPr dirty="0" sz="3000" b="1" u="sng">
                <a:latin typeface="Times New Roman"/>
                <a:cs typeface="Times New Roman"/>
              </a:rPr>
              <a:t>ete</a:t>
            </a:r>
            <a:r>
              <a:rPr dirty="0" sz="3000" spc="5" b="1" u="sng">
                <a:latin typeface="Times New Roman"/>
                <a:cs typeface="Times New Roman"/>
              </a:rPr>
              <a:t> </a:t>
            </a:r>
            <a:r>
              <a:rPr dirty="0" sz="3000" b="1" u="sng">
                <a:latin typeface="Times New Roman"/>
                <a:cs typeface="Times New Roman"/>
              </a:rPr>
              <a:t>State Space 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75101" y="4570476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 h="0">
                <a:moveTo>
                  <a:pt x="0" y="0"/>
                </a:moveTo>
                <a:lnTo>
                  <a:pt x="792099" y="0"/>
                </a:lnTo>
              </a:path>
            </a:pathLst>
          </a:custGeom>
          <a:ln w="9525">
            <a:solidFill>
              <a:srgbClr val="D162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46475" y="3994150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4" h="0">
                <a:moveTo>
                  <a:pt x="0" y="0"/>
                </a:moveTo>
                <a:lnTo>
                  <a:pt x="1512951" y="0"/>
                </a:lnTo>
              </a:path>
            </a:pathLst>
          </a:custGeom>
          <a:ln w="9525">
            <a:solidFill>
              <a:srgbClr val="D162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05351" y="4570476"/>
            <a:ext cx="0" cy="576580"/>
          </a:xfrm>
          <a:custGeom>
            <a:avLst/>
            <a:gdLst/>
            <a:ahLst/>
            <a:cxnLst/>
            <a:rect l="l" t="t" r="r" b="b"/>
            <a:pathLst>
              <a:path w="0" h="576579">
                <a:moveTo>
                  <a:pt x="0" y="0"/>
                </a:moveTo>
                <a:lnTo>
                  <a:pt x="0" y="576199"/>
                </a:lnTo>
              </a:path>
            </a:pathLst>
          </a:custGeom>
          <a:ln w="9525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59426" y="3994150"/>
            <a:ext cx="0" cy="1079500"/>
          </a:xfrm>
          <a:custGeom>
            <a:avLst/>
            <a:gdLst/>
            <a:ahLst/>
            <a:cxnLst/>
            <a:rect l="l" t="t" r="r" b="b"/>
            <a:pathLst>
              <a:path w="0" h="1079500">
                <a:moveTo>
                  <a:pt x="0" y="0"/>
                </a:moveTo>
                <a:lnTo>
                  <a:pt x="0" y="1079500"/>
                </a:lnTo>
              </a:path>
            </a:pathLst>
          </a:custGeom>
          <a:ln w="9525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fld id="{81D60167-4931-47E6-BA6A-407CBD079E47}" type="slidenum">
              <a:rPr dirty="0" spc="-10"/>
              <a:t>3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850" y="1185926"/>
            <a:ext cx="8050530" cy="0"/>
          </a:xfrm>
          <a:custGeom>
            <a:avLst/>
            <a:gdLst/>
            <a:ahLst/>
            <a:cxnLst/>
            <a:rect l="l" t="t" r="r" b="b"/>
            <a:pathLst>
              <a:path w="8050530" h="0">
                <a:moveTo>
                  <a:pt x="0" y="0"/>
                </a:moveTo>
                <a:lnTo>
                  <a:pt x="805002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-5">
                <a:solidFill>
                  <a:srgbClr val="000000"/>
                </a:solidFill>
              </a:rPr>
              <a:t>No</a:t>
            </a:r>
            <a:r>
              <a:rPr dirty="0" sz="2950">
                <a:solidFill>
                  <a:srgbClr val="000000"/>
                </a:solidFill>
              </a:rPr>
              <a:t>n</a:t>
            </a:r>
            <a:r>
              <a:rPr dirty="0" sz="2950" spc="-5">
                <a:solidFill>
                  <a:srgbClr val="000000"/>
                </a:solidFill>
              </a:rPr>
              <a:t>-</a:t>
            </a:r>
            <a:r>
              <a:rPr dirty="0" sz="2950">
                <a:solidFill>
                  <a:srgbClr val="000000"/>
                </a:solidFill>
              </a:rPr>
              <a:t>homogeneous</a:t>
            </a:r>
            <a:r>
              <a:rPr dirty="0" sz="2950" spc="-10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Poisson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P</a:t>
            </a:r>
            <a:r>
              <a:rPr dirty="0" sz="2950" spc="-55">
                <a:solidFill>
                  <a:srgbClr val="000000"/>
                </a:solidFill>
              </a:rPr>
              <a:t>r</a:t>
            </a:r>
            <a:r>
              <a:rPr dirty="0" sz="2950">
                <a:solidFill>
                  <a:srgbClr val="000000"/>
                </a:solidFill>
              </a:rPr>
              <a:t>ocesses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1104391" y="1338278"/>
            <a:ext cx="6703059" cy="331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2405" indent="-179705">
              <a:lnSpc>
                <a:spcPct val="100000"/>
              </a:lnSpc>
              <a:buFont typeface="Arial"/>
              <a:buChar char="•"/>
              <a:tabLst>
                <a:tab pos="193040" algn="l"/>
              </a:tabLst>
            </a:pPr>
            <a:r>
              <a:rPr dirty="0" sz="2400" spc="-5" i="1">
                <a:latin typeface="Georgia"/>
                <a:cs typeface="Georgia"/>
              </a:rPr>
              <a:t>N</a:t>
            </a:r>
            <a:r>
              <a:rPr dirty="0" sz="2400" spc="-5">
                <a:latin typeface="Georgia"/>
                <a:cs typeface="Georgia"/>
              </a:rPr>
              <a:t>(</a:t>
            </a:r>
            <a:r>
              <a:rPr dirty="0" sz="2400" i="1">
                <a:latin typeface="Georgia"/>
                <a:cs typeface="Georgia"/>
              </a:rPr>
              <a:t>t</a:t>
            </a:r>
            <a:r>
              <a:rPr dirty="0" sz="2400" spc="-5">
                <a:latin typeface="Georgia"/>
                <a:cs typeface="Georgia"/>
              </a:rPr>
              <a:t>+</a:t>
            </a:r>
            <a:r>
              <a:rPr dirty="0" sz="2400" spc="-5" i="1">
                <a:latin typeface="Georgia"/>
                <a:cs typeface="Georgia"/>
              </a:rPr>
              <a:t>s</a:t>
            </a:r>
            <a:r>
              <a:rPr dirty="0" sz="2400">
                <a:latin typeface="Georgia"/>
                <a:cs typeface="Georgia"/>
              </a:rPr>
              <a:t>)</a:t>
            </a:r>
            <a:r>
              <a:rPr dirty="0" sz="2400" spc="-5">
                <a:latin typeface="Georgia"/>
                <a:cs typeface="Georgia"/>
              </a:rPr>
              <a:t> </a:t>
            </a:r>
            <a:r>
              <a:rPr dirty="0" sz="2400">
                <a:latin typeface="Georgia"/>
                <a:cs typeface="Georgia"/>
              </a:rPr>
              <a:t>-</a:t>
            </a:r>
            <a:r>
              <a:rPr dirty="0" sz="2400" spc="-5">
                <a:latin typeface="Georgia"/>
                <a:cs typeface="Georgia"/>
              </a:rPr>
              <a:t> </a:t>
            </a:r>
            <a:r>
              <a:rPr dirty="0" sz="2400" spc="-5" i="1">
                <a:latin typeface="Georgia"/>
                <a:cs typeface="Georgia"/>
              </a:rPr>
              <a:t>N</a:t>
            </a:r>
            <a:r>
              <a:rPr dirty="0" sz="2400" spc="-5">
                <a:latin typeface="Georgia"/>
                <a:cs typeface="Georgia"/>
              </a:rPr>
              <a:t>(</a:t>
            </a:r>
            <a:r>
              <a:rPr dirty="0" sz="2400" i="1">
                <a:latin typeface="Georgia"/>
                <a:cs typeface="Georgia"/>
              </a:rPr>
              <a:t>t</a:t>
            </a:r>
            <a:r>
              <a:rPr dirty="0" sz="2400">
                <a:latin typeface="Georgia"/>
                <a:cs typeface="Georgia"/>
              </a:rPr>
              <a:t>)</a:t>
            </a:r>
            <a:r>
              <a:rPr dirty="0" sz="2400" spc="-10">
                <a:latin typeface="Georgia"/>
                <a:cs typeface="Georgia"/>
              </a:rPr>
              <a:t> </a:t>
            </a:r>
            <a:r>
              <a:rPr dirty="0" sz="2400">
                <a:latin typeface="Georgia"/>
                <a:cs typeface="Georgia"/>
              </a:rPr>
              <a:t>is Poisson</a:t>
            </a:r>
            <a:r>
              <a:rPr dirty="0" sz="2400" spc="-20">
                <a:latin typeface="Georgia"/>
                <a:cs typeface="Georgia"/>
              </a:rPr>
              <a:t> </a:t>
            </a:r>
            <a:r>
              <a:rPr dirty="0" sz="2400" spc="-5">
                <a:latin typeface="Georgia"/>
                <a:cs typeface="Georgia"/>
              </a:rPr>
              <a:t>wit</a:t>
            </a:r>
            <a:r>
              <a:rPr dirty="0" sz="2400">
                <a:latin typeface="Georgia"/>
                <a:cs typeface="Georgia"/>
              </a:rPr>
              <a:t>h mean</a:t>
            </a:r>
            <a:r>
              <a:rPr dirty="0" sz="2400" spc="-10">
                <a:latin typeface="Georgia"/>
                <a:cs typeface="Georgia"/>
              </a:rPr>
              <a:t> </a:t>
            </a:r>
            <a:r>
              <a:rPr dirty="0" sz="2400" spc="-5" i="1">
                <a:latin typeface="Georgia"/>
                <a:cs typeface="Georgia"/>
              </a:rPr>
              <a:t>m</a:t>
            </a:r>
            <a:r>
              <a:rPr dirty="0" sz="2400" spc="-5">
                <a:latin typeface="Georgia"/>
                <a:cs typeface="Georgia"/>
              </a:rPr>
              <a:t>(</a:t>
            </a:r>
            <a:r>
              <a:rPr dirty="0" sz="2400" i="1">
                <a:latin typeface="Georgia"/>
                <a:cs typeface="Georgia"/>
              </a:rPr>
              <a:t>t</a:t>
            </a:r>
            <a:r>
              <a:rPr dirty="0" sz="2400" spc="-5">
                <a:latin typeface="Georgia"/>
                <a:cs typeface="Georgia"/>
              </a:rPr>
              <a:t>+</a:t>
            </a:r>
            <a:r>
              <a:rPr dirty="0" sz="2400" spc="-5" i="1">
                <a:latin typeface="Georgia"/>
                <a:cs typeface="Georgia"/>
              </a:rPr>
              <a:t>s</a:t>
            </a:r>
            <a:r>
              <a:rPr dirty="0" sz="2400">
                <a:latin typeface="Georgia"/>
                <a:cs typeface="Georgia"/>
              </a:rPr>
              <a:t>)</a:t>
            </a:r>
            <a:r>
              <a:rPr dirty="0" sz="2400" spc="-5">
                <a:latin typeface="Georgia"/>
                <a:cs typeface="Georgia"/>
              </a:rPr>
              <a:t> </a:t>
            </a:r>
            <a:r>
              <a:rPr dirty="0" sz="2400">
                <a:latin typeface="Georgia"/>
                <a:cs typeface="Georgia"/>
              </a:rPr>
              <a:t>-</a:t>
            </a:r>
            <a:r>
              <a:rPr dirty="0" sz="2400" spc="-5">
                <a:latin typeface="Georgia"/>
                <a:cs typeface="Georgia"/>
              </a:rPr>
              <a:t> </a:t>
            </a:r>
            <a:r>
              <a:rPr dirty="0" sz="2400" spc="-5" i="1">
                <a:latin typeface="Georgia"/>
                <a:cs typeface="Georgia"/>
              </a:rPr>
              <a:t>m</a:t>
            </a:r>
            <a:r>
              <a:rPr dirty="0" sz="2400" spc="-5">
                <a:latin typeface="Georgia"/>
                <a:cs typeface="Georgia"/>
              </a:rPr>
              <a:t>(</a:t>
            </a:r>
            <a:r>
              <a:rPr dirty="0" sz="2400" i="1">
                <a:latin typeface="Georgia"/>
                <a:cs typeface="Georgia"/>
              </a:rPr>
              <a:t>t</a:t>
            </a:r>
            <a:r>
              <a:rPr dirty="0" sz="2400">
                <a:latin typeface="Georgia"/>
                <a:cs typeface="Georgia"/>
              </a:rPr>
              <a:t>)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4391" y="4996338"/>
            <a:ext cx="8509000" cy="20408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31775" marR="5080" indent="-219075">
              <a:lnSpc>
                <a:spcPct val="100000"/>
              </a:lnSpc>
              <a:buFont typeface="Arial"/>
              <a:buChar char="•"/>
              <a:tabLst>
                <a:tab pos="193040" algn="l"/>
              </a:tabLst>
            </a:pPr>
            <a:r>
              <a:rPr dirty="0" sz="2400" spc="-25">
                <a:latin typeface="Georgia"/>
                <a:cs typeface="Georgia"/>
              </a:rPr>
              <a:t>No</a:t>
            </a:r>
            <a:r>
              <a:rPr dirty="0" sz="2400" spc="-15">
                <a:latin typeface="Georgia"/>
                <a:cs typeface="Georgia"/>
              </a:rPr>
              <a:t>n</a:t>
            </a:r>
            <a:r>
              <a:rPr dirty="0" sz="2400">
                <a:latin typeface="Georgia"/>
                <a:cs typeface="Georgia"/>
              </a:rPr>
              <a:t>-</a:t>
            </a:r>
            <a:r>
              <a:rPr dirty="0" sz="2400" spc="-10">
                <a:latin typeface="Georgia"/>
                <a:cs typeface="Georgia"/>
              </a:rPr>
              <a:t> </a:t>
            </a:r>
            <a:r>
              <a:rPr dirty="0" sz="2400" spc="-5">
                <a:latin typeface="Georgia"/>
                <a:cs typeface="Georgia"/>
              </a:rPr>
              <a:t>homogeneou</a:t>
            </a:r>
            <a:r>
              <a:rPr dirty="0" sz="2400">
                <a:latin typeface="Georgia"/>
                <a:cs typeface="Georgia"/>
              </a:rPr>
              <a:t>s</a:t>
            </a:r>
            <a:r>
              <a:rPr dirty="0" sz="2400" spc="10">
                <a:latin typeface="Georgia"/>
                <a:cs typeface="Georgia"/>
              </a:rPr>
              <a:t> </a:t>
            </a:r>
            <a:r>
              <a:rPr dirty="0" sz="2400">
                <a:latin typeface="Georgia"/>
                <a:cs typeface="Georgia"/>
              </a:rPr>
              <a:t>Poisson</a:t>
            </a:r>
            <a:r>
              <a:rPr dirty="0" sz="2400" spc="-5">
                <a:latin typeface="Georgia"/>
                <a:cs typeface="Georgia"/>
              </a:rPr>
              <a:t> pro</a:t>
            </a:r>
            <a:r>
              <a:rPr dirty="0" sz="2400" spc="5">
                <a:latin typeface="Georgia"/>
                <a:cs typeface="Georgia"/>
              </a:rPr>
              <a:t>c</a:t>
            </a:r>
            <a:r>
              <a:rPr dirty="0" sz="2400" spc="-5">
                <a:latin typeface="Georgia"/>
                <a:cs typeface="Georgia"/>
              </a:rPr>
              <a:t>es</a:t>
            </a:r>
            <a:r>
              <a:rPr dirty="0" sz="2400">
                <a:latin typeface="Georgia"/>
                <a:cs typeface="Georgia"/>
              </a:rPr>
              <a:t>s allows</a:t>
            </a:r>
            <a:r>
              <a:rPr dirty="0" sz="2400" spc="15">
                <a:latin typeface="Georgia"/>
                <a:cs typeface="Georgia"/>
              </a:rPr>
              <a:t> </a:t>
            </a:r>
            <a:r>
              <a:rPr dirty="0" sz="2400" spc="-20">
                <a:latin typeface="Georgia"/>
                <a:cs typeface="Georgia"/>
              </a:rPr>
              <a:t>fo</a:t>
            </a:r>
            <a:r>
              <a:rPr dirty="0" sz="2400" spc="-10">
                <a:latin typeface="Georgia"/>
                <a:cs typeface="Georgia"/>
              </a:rPr>
              <a:t>r</a:t>
            </a:r>
            <a:r>
              <a:rPr dirty="0" sz="2400">
                <a:latin typeface="Georgia"/>
                <a:cs typeface="Georgia"/>
              </a:rPr>
              <a:t> </a:t>
            </a:r>
            <a:r>
              <a:rPr dirty="0" sz="2400" spc="-5">
                <a:latin typeface="Georgia"/>
                <a:cs typeface="Georgia"/>
              </a:rPr>
              <a:t>th</a:t>
            </a:r>
            <a:r>
              <a:rPr dirty="0" sz="2400">
                <a:latin typeface="Georgia"/>
                <a:cs typeface="Georgia"/>
              </a:rPr>
              <a:t>e </a:t>
            </a:r>
            <a:r>
              <a:rPr dirty="0" sz="2400" spc="-15">
                <a:latin typeface="Georgia"/>
                <a:cs typeface="Georgia"/>
              </a:rPr>
              <a:t>arriv</a:t>
            </a:r>
            <a:r>
              <a:rPr dirty="0" sz="2400" spc="-10">
                <a:latin typeface="Georgia"/>
                <a:cs typeface="Georgia"/>
              </a:rPr>
              <a:t>a</a:t>
            </a:r>
            <a:r>
              <a:rPr dirty="0" sz="2400">
                <a:latin typeface="Georgia"/>
                <a:cs typeface="Georgia"/>
              </a:rPr>
              <a:t>l</a:t>
            </a:r>
            <a:r>
              <a:rPr dirty="0" sz="2400" spc="-5">
                <a:latin typeface="Georgia"/>
                <a:cs typeface="Georgia"/>
              </a:rPr>
              <a:t> </a:t>
            </a:r>
            <a:r>
              <a:rPr dirty="0" sz="2400">
                <a:latin typeface="Georgia"/>
                <a:cs typeface="Georgia"/>
              </a:rPr>
              <a:t>rate</a:t>
            </a:r>
            <a:r>
              <a:rPr dirty="0" sz="2400">
                <a:latin typeface="Georgia"/>
                <a:cs typeface="Georgia"/>
              </a:rPr>
              <a:t> </a:t>
            </a:r>
            <a:r>
              <a:rPr dirty="0" sz="2400" spc="-5">
                <a:latin typeface="Georgia"/>
                <a:cs typeface="Georgia"/>
              </a:rPr>
              <a:t>t</a:t>
            </a:r>
            <a:r>
              <a:rPr dirty="0" sz="2400">
                <a:latin typeface="Georgia"/>
                <a:cs typeface="Georgia"/>
              </a:rPr>
              <a:t>o </a:t>
            </a:r>
            <a:r>
              <a:rPr dirty="0" sz="2400" spc="-5">
                <a:latin typeface="Georgia"/>
                <a:cs typeface="Georgia"/>
              </a:rPr>
              <a:t>b</a:t>
            </a:r>
            <a:r>
              <a:rPr dirty="0" sz="2400">
                <a:latin typeface="Georgia"/>
                <a:cs typeface="Georgia"/>
              </a:rPr>
              <a:t>e</a:t>
            </a:r>
            <a:r>
              <a:rPr dirty="0" sz="2400" spc="-5">
                <a:latin typeface="Georgia"/>
                <a:cs typeface="Georgia"/>
              </a:rPr>
              <a:t> </a:t>
            </a:r>
            <a:r>
              <a:rPr dirty="0" sz="2400" spc="-15">
                <a:latin typeface="Georgia"/>
                <a:cs typeface="Georgia"/>
              </a:rPr>
              <a:t>a</a:t>
            </a:r>
            <a:r>
              <a:rPr dirty="0" sz="2400">
                <a:latin typeface="Georgia"/>
                <a:cs typeface="Georgia"/>
              </a:rPr>
              <a:t> </a:t>
            </a:r>
            <a:r>
              <a:rPr dirty="0" sz="2400" spc="-5">
                <a:latin typeface="Georgia"/>
                <a:cs typeface="Georgia"/>
              </a:rPr>
              <a:t>functio</a:t>
            </a:r>
            <a:r>
              <a:rPr dirty="0" sz="2400">
                <a:latin typeface="Georgia"/>
                <a:cs typeface="Georgia"/>
              </a:rPr>
              <a:t>n</a:t>
            </a:r>
            <a:r>
              <a:rPr dirty="0" sz="2400" spc="-25">
                <a:latin typeface="Georgia"/>
                <a:cs typeface="Georgia"/>
              </a:rPr>
              <a:t> </a:t>
            </a:r>
            <a:r>
              <a:rPr dirty="0" sz="2400" spc="-5">
                <a:latin typeface="Georgia"/>
                <a:cs typeface="Georgia"/>
              </a:rPr>
              <a:t>o</a:t>
            </a:r>
            <a:r>
              <a:rPr dirty="0" sz="2400">
                <a:latin typeface="Georgia"/>
                <a:cs typeface="Georgia"/>
              </a:rPr>
              <a:t>f</a:t>
            </a:r>
            <a:r>
              <a:rPr dirty="0" sz="2400" spc="-5">
                <a:latin typeface="Georgia"/>
                <a:cs typeface="Georgia"/>
              </a:rPr>
              <a:t> tim</a:t>
            </a:r>
            <a:r>
              <a:rPr dirty="0" sz="2400">
                <a:latin typeface="Georgia"/>
                <a:cs typeface="Georgia"/>
              </a:rPr>
              <a:t>e</a:t>
            </a:r>
            <a:r>
              <a:rPr dirty="0" sz="2400" spc="-5">
                <a:latin typeface="Georgia"/>
                <a:cs typeface="Georgia"/>
              </a:rPr>
              <a:t> </a:t>
            </a:r>
            <a:r>
              <a:rPr dirty="0" sz="2400" spc="-5">
                <a:latin typeface="Georgia"/>
                <a:cs typeface="Georgia"/>
              </a:rPr>
              <a:t>λ</a:t>
            </a:r>
            <a:r>
              <a:rPr dirty="0" sz="2400">
                <a:latin typeface="Georgia"/>
                <a:cs typeface="Georgia"/>
              </a:rPr>
              <a:t>(t)</a:t>
            </a:r>
            <a:r>
              <a:rPr dirty="0" sz="2400" spc="-5">
                <a:latin typeface="Georgia"/>
                <a:cs typeface="Georgia"/>
              </a:rPr>
              <a:t> </a:t>
            </a:r>
            <a:r>
              <a:rPr dirty="0" sz="2400">
                <a:latin typeface="Georgia"/>
                <a:cs typeface="Georgia"/>
              </a:rPr>
              <a:t>instead</a:t>
            </a:r>
            <a:r>
              <a:rPr dirty="0" sz="2400" spc="-20">
                <a:latin typeface="Georgia"/>
                <a:cs typeface="Georgia"/>
              </a:rPr>
              <a:t> </a:t>
            </a:r>
            <a:r>
              <a:rPr dirty="0" sz="2400" spc="-5">
                <a:latin typeface="Georgia"/>
                <a:cs typeface="Georgia"/>
              </a:rPr>
              <a:t>o</a:t>
            </a:r>
            <a:r>
              <a:rPr dirty="0" sz="2400">
                <a:latin typeface="Georgia"/>
                <a:cs typeface="Georgia"/>
              </a:rPr>
              <a:t>f</a:t>
            </a:r>
            <a:r>
              <a:rPr dirty="0" sz="2400" spc="-5">
                <a:latin typeface="Georgia"/>
                <a:cs typeface="Georgia"/>
              </a:rPr>
              <a:t> </a:t>
            </a:r>
            <a:r>
              <a:rPr dirty="0" sz="2400" spc="-15">
                <a:latin typeface="Georgia"/>
                <a:cs typeface="Georgia"/>
              </a:rPr>
              <a:t>a</a:t>
            </a:r>
            <a:r>
              <a:rPr dirty="0" sz="2400">
                <a:latin typeface="Georgia"/>
                <a:cs typeface="Georgia"/>
              </a:rPr>
              <a:t> </a:t>
            </a:r>
            <a:r>
              <a:rPr dirty="0" sz="2400" spc="-5">
                <a:latin typeface="Georgia"/>
                <a:cs typeface="Georgia"/>
              </a:rPr>
              <a:t>constan</a:t>
            </a:r>
            <a:r>
              <a:rPr dirty="0" sz="2400">
                <a:latin typeface="Georgia"/>
                <a:cs typeface="Georgia"/>
              </a:rPr>
              <a:t>t</a:t>
            </a:r>
            <a:r>
              <a:rPr dirty="0" sz="2400" spc="-15">
                <a:latin typeface="Georgia"/>
                <a:cs typeface="Georgia"/>
              </a:rPr>
              <a:t> </a:t>
            </a:r>
            <a:r>
              <a:rPr dirty="0" sz="2400" spc="-5">
                <a:latin typeface="Georgia"/>
                <a:cs typeface="Georgia"/>
              </a:rPr>
              <a:t>λ</a:t>
            </a:r>
            <a:r>
              <a:rPr dirty="0" sz="2400" spc="-10">
                <a:latin typeface="Georgia"/>
                <a:cs typeface="Georgia"/>
              </a:rPr>
              <a:t>.</a:t>
            </a:r>
            <a:endParaRPr sz="2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192405" indent="-179705">
              <a:lnSpc>
                <a:spcPct val="100000"/>
              </a:lnSpc>
              <a:buFont typeface="Arial"/>
              <a:buChar char="•"/>
              <a:tabLst>
                <a:tab pos="193040" algn="l"/>
              </a:tabLst>
            </a:pPr>
            <a:r>
              <a:rPr dirty="0" sz="2400" spc="-10">
                <a:latin typeface="Georgia"/>
                <a:cs typeface="Georgia"/>
              </a:rPr>
              <a:t>It</a:t>
            </a:r>
            <a:r>
              <a:rPr dirty="0" sz="2400" spc="-15">
                <a:latin typeface="Georgia"/>
                <a:cs typeface="Georgia"/>
              </a:rPr>
              <a:t> </a:t>
            </a:r>
            <a:r>
              <a:rPr dirty="0" sz="2400">
                <a:latin typeface="Georgia"/>
                <a:cs typeface="Georgia"/>
              </a:rPr>
              <a:t>is</a:t>
            </a:r>
            <a:r>
              <a:rPr dirty="0" sz="2400" spc="-5">
                <a:latin typeface="Georgia"/>
                <a:cs typeface="Georgia"/>
              </a:rPr>
              <a:t> usefu</a:t>
            </a:r>
            <a:r>
              <a:rPr dirty="0" sz="2400">
                <a:latin typeface="Georgia"/>
                <a:cs typeface="Georgia"/>
              </a:rPr>
              <a:t>l</a:t>
            </a:r>
            <a:r>
              <a:rPr dirty="0" sz="2400" spc="-20">
                <a:latin typeface="Georgia"/>
                <a:cs typeface="Georgia"/>
              </a:rPr>
              <a:t> </a:t>
            </a:r>
            <a:r>
              <a:rPr dirty="0" sz="2400" spc="-5">
                <a:latin typeface="Georgia"/>
                <a:cs typeface="Georgia"/>
              </a:rPr>
              <a:t>whe</a:t>
            </a:r>
            <a:r>
              <a:rPr dirty="0" sz="2400">
                <a:latin typeface="Georgia"/>
                <a:cs typeface="Georgia"/>
              </a:rPr>
              <a:t>n</a:t>
            </a:r>
            <a:r>
              <a:rPr dirty="0" sz="2400" spc="5">
                <a:latin typeface="Georgia"/>
                <a:cs typeface="Georgia"/>
              </a:rPr>
              <a:t> </a:t>
            </a:r>
            <a:r>
              <a:rPr dirty="0" sz="2400" spc="-5">
                <a:latin typeface="Georgia"/>
                <a:cs typeface="Georgia"/>
              </a:rPr>
              <a:t>th</a:t>
            </a:r>
            <a:r>
              <a:rPr dirty="0" sz="2400">
                <a:latin typeface="Georgia"/>
                <a:cs typeface="Georgia"/>
              </a:rPr>
              <a:t>e rate</a:t>
            </a:r>
            <a:r>
              <a:rPr dirty="0" sz="2400" spc="-10">
                <a:latin typeface="Georgia"/>
                <a:cs typeface="Georgia"/>
              </a:rPr>
              <a:t> </a:t>
            </a:r>
            <a:r>
              <a:rPr dirty="0" sz="2400" spc="-5">
                <a:latin typeface="Georgia"/>
                <a:cs typeface="Georgia"/>
              </a:rPr>
              <a:t>o</a:t>
            </a:r>
            <a:r>
              <a:rPr dirty="0" sz="2400">
                <a:latin typeface="Georgia"/>
                <a:cs typeface="Georgia"/>
              </a:rPr>
              <a:t>f</a:t>
            </a:r>
            <a:r>
              <a:rPr dirty="0" sz="2400" spc="-5">
                <a:latin typeface="Georgia"/>
                <a:cs typeface="Georgia"/>
              </a:rPr>
              <a:t> event</a:t>
            </a:r>
            <a:r>
              <a:rPr dirty="0" sz="2400">
                <a:latin typeface="Georgia"/>
                <a:cs typeface="Georgia"/>
              </a:rPr>
              <a:t>s </a:t>
            </a:r>
            <a:r>
              <a:rPr dirty="0" sz="2400" spc="-10">
                <a:latin typeface="Georgia"/>
                <a:cs typeface="Georgia"/>
              </a:rPr>
              <a:t>varies.</a:t>
            </a:r>
            <a:endParaRPr sz="2400">
              <a:latin typeface="Georgia"/>
              <a:cs typeface="Georgia"/>
            </a:endParaRPr>
          </a:p>
          <a:p>
            <a:pPr lvl="1" marL="1150620" marR="20320" indent="-68072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621030" algn="l"/>
              </a:tabLst>
            </a:pPr>
            <a:r>
              <a:rPr dirty="0" sz="2000" spc="-20">
                <a:latin typeface="Georgia"/>
                <a:cs typeface="Georgia"/>
              </a:rPr>
              <a:t>Ex</a:t>
            </a:r>
            <a:r>
              <a:rPr dirty="0" sz="2000" spc="-10">
                <a:latin typeface="Georgia"/>
                <a:cs typeface="Georgia"/>
              </a:rPr>
              <a:t>:</a:t>
            </a:r>
            <a:r>
              <a:rPr dirty="0" sz="2000" spc="15">
                <a:latin typeface="Georgia"/>
                <a:cs typeface="Georgia"/>
              </a:rPr>
              <a:t> </a:t>
            </a:r>
            <a:r>
              <a:rPr dirty="0" sz="2000" spc="-20">
                <a:latin typeface="Georgia"/>
                <a:cs typeface="Georgia"/>
              </a:rPr>
              <a:t>whe</a:t>
            </a:r>
            <a:r>
              <a:rPr dirty="0" sz="2000" spc="-15">
                <a:latin typeface="Georgia"/>
                <a:cs typeface="Georgia"/>
              </a:rPr>
              <a:t>n</a:t>
            </a:r>
            <a:r>
              <a:rPr dirty="0" sz="2000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o</a:t>
            </a:r>
            <a:r>
              <a:rPr dirty="0" sz="2000" spc="-15">
                <a:latin typeface="Georgia"/>
                <a:cs typeface="Georgia"/>
              </a:rPr>
              <a:t>bser</a:t>
            </a:r>
            <a:r>
              <a:rPr dirty="0" sz="2000" spc="-20">
                <a:latin typeface="Georgia"/>
                <a:cs typeface="Georgia"/>
              </a:rPr>
              <a:t>v</a:t>
            </a:r>
            <a:r>
              <a:rPr dirty="0" sz="2000" spc="-10">
                <a:latin typeface="Georgia"/>
                <a:cs typeface="Georgia"/>
              </a:rPr>
              <a:t>ing</a:t>
            </a:r>
            <a:r>
              <a:rPr dirty="0" sz="2000" spc="10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cust</a:t>
            </a:r>
            <a:r>
              <a:rPr dirty="0" sz="2000" spc="-15">
                <a:latin typeface="Georgia"/>
                <a:cs typeface="Georgia"/>
              </a:rPr>
              <a:t>omers</a:t>
            </a:r>
            <a:r>
              <a:rPr dirty="0" sz="2000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enterin</a:t>
            </a:r>
            <a:r>
              <a:rPr dirty="0" sz="2000" spc="-15">
                <a:latin typeface="Georgia"/>
                <a:cs typeface="Georgia"/>
              </a:rPr>
              <a:t>g</a:t>
            </a:r>
            <a:r>
              <a:rPr dirty="0" sz="2000" spc="15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a</a:t>
            </a:r>
            <a:r>
              <a:rPr dirty="0" sz="2000" spc="5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restaurant,</a:t>
            </a:r>
            <a:r>
              <a:rPr dirty="0" sz="2000" spc="10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th</a:t>
            </a:r>
            <a:r>
              <a:rPr dirty="0" sz="2000" spc="-10">
                <a:latin typeface="Georgia"/>
                <a:cs typeface="Georgia"/>
              </a:rPr>
              <a:t>e</a:t>
            </a:r>
            <a:r>
              <a:rPr dirty="0" sz="2000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numbers</a:t>
            </a:r>
            <a:r>
              <a:rPr dirty="0" sz="2000" spc="20">
                <a:latin typeface="Georgia"/>
                <a:cs typeface="Georgia"/>
              </a:rPr>
              <a:t> </a:t>
            </a:r>
            <a:r>
              <a:rPr dirty="0" sz="2000" spc="-20">
                <a:latin typeface="Georgia"/>
                <a:cs typeface="Georgia"/>
              </a:rPr>
              <a:t>w</a:t>
            </a:r>
            <a:r>
              <a:rPr dirty="0" sz="2000" spc="-10">
                <a:latin typeface="Georgia"/>
                <a:cs typeface="Georgia"/>
              </a:rPr>
              <a:t>i</a:t>
            </a:r>
            <a:r>
              <a:rPr dirty="0" sz="2000" spc="-15">
                <a:latin typeface="Georgia"/>
                <a:cs typeface="Georgia"/>
              </a:rPr>
              <a:t>ll</a:t>
            </a:r>
            <a:r>
              <a:rPr dirty="0" sz="2000" spc="-10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much</a:t>
            </a:r>
            <a:r>
              <a:rPr dirty="0" sz="2000" spc="5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greate</a:t>
            </a:r>
            <a:r>
              <a:rPr dirty="0" sz="2000" spc="-10">
                <a:latin typeface="Georgia"/>
                <a:cs typeface="Georgia"/>
              </a:rPr>
              <a:t>r</a:t>
            </a:r>
            <a:r>
              <a:rPr dirty="0" sz="2000" spc="10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durin</a:t>
            </a:r>
            <a:r>
              <a:rPr dirty="0" sz="2000" spc="-15">
                <a:latin typeface="Georgia"/>
                <a:cs typeface="Georgia"/>
              </a:rPr>
              <a:t>g</a:t>
            </a:r>
            <a:r>
              <a:rPr dirty="0" sz="2000" spc="20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meal</a:t>
            </a:r>
            <a:r>
              <a:rPr dirty="0" sz="2000" spc="5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time</a:t>
            </a:r>
            <a:r>
              <a:rPr dirty="0" sz="2000" spc="-10">
                <a:latin typeface="Georgia"/>
                <a:cs typeface="Georgia"/>
              </a:rPr>
              <a:t>s</a:t>
            </a:r>
            <a:r>
              <a:rPr dirty="0" sz="2000" spc="5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tha</a:t>
            </a:r>
            <a:r>
              <a:rPr dirty="0" sz="2000" spc="-15">
                <a:latin typeface="Georgia"/>
                <a:cs typeface="Georgia"/>
              </a:rPr>
              <a:t>n</a:t>
            </a:r>
            <a:r>
              <a:rPr dirty="0" sz="2000" spc="10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durin</a:t>
            </a:r>
            <a:r>
              <a:rPr dirty="0" sz="2000" spc="-15">
                <a:latin typeface="Georgia"/>
                <a:cs typeface="Georgia"/>
              </a:rPr>
              <a:t>g</a:t>
            </a:r>
            <a:r>
              <a:rPr dirty="0" sz="2000" spc="20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of</a:t>
            </a:r>
            <a:r>
              <a:rPr dirty="0" sz="2000" spc="-10">
                <a:latin typeface="Georgia"/>
                <a:cs typeface="Georgia"/>
              </a:rPr>
              <a:t>f</a:t>
            </a:r>
            <a:r>
              <a:rPr dirty="0" sz="2000" spc="-5">
                <a:latin typeface="Georgia"/>
                <a:cs typeface="Georgia"/>
              </a:rPr>
              <a:t> </a:t>
            </a:r>
            <a:r>
              <a:rPr dirty="0" sz="2000" spc="-15">
                <a:latin typeface="Georgia"/>
                <a:cs typeface="Georgia"/>
              </a:rPr>
              <a:t>h</a:t>
            </a:r>
            <a:r>
              <a:rPr dirty="0" sz="2000" spc="-20">
                <a:latin typeface="Georgia"/>
                <a:cs typeface="Georgia"/>
              </a:rPr>
              <a:t>o</a:t>
            </a:r>
            <a:r>
              <a:rPr dirty="0" sz="2000" spc="-10">
                <a:latin typeface="Georgia"/>
                <a:cs typeface="Georgia"/>
              </a:rPr>
              <a:t>urs.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14450" y="1939925"/>
            <a:ext cx="8104251" cy="68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80385" y="2914650"/>
            <a:ext cx="3779520" cy="1727200"/>
          </a:xfrm>
          <a:custGeom>
            <a:avLst/>
            <a:gdLst/>
            <a:ahLst/>
            <a:cxnLst/>
            <a:rect l="l" t="t" r="r" b="b"/>
            <a:pathLst>
              <a:path w="3779520" h="1727200">
                <a:moveTo>
                  <a:pt x="0" y="1727199"/>
                </a:moveTo>
                <a:lnTo>
                  <a:pt x="3779266" y="1727199"/>
                </a:lnTo>
                <a:lnTo>
                  <a:pt x="3779266" y="0"/>
                </a:lnTo>
                <a:lnTo>
                  <a:pt x="0" y="0"/>
                </a:lnTo>
                <a:lnTo>
                  <a:pt x="0" y="172719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80385" y="3279428"/>
            <a:ext cx="3779520" cy="848994"/>
          </a:xfrm>
          <a:custGeom>
            <a:avLst/>
            <a:gdLst/>
            <a:ahLst/>
            <a:cxnLst/>
            <a:rect l="l" t="t" r="r" b="b"/>
            <a:pathLst>
              <a:path w="3779520" h="848995">
                <a:moveTo>
                  <a:pt x="0" y="776189"/>
                </a:moveTo>
                <a:lnTo>
                  <a:pt x="23963" y="740972"/>
                </a:lnTo>
                <a:lnTo>
                  <a:pt x="48142" y="706714"/>
                </a:lnTo>
                <a:lnTo>
                  <a:pt x="72749" y="674373"/>
                </a:lnTo>
                <a:lnTo>
                  <a:pt x="98000" y="644909"/>
                </a:lnTo>
                <a:lnTo>
                  <a:pt x="133039" y="611755"/>
                </a:lnTo>
                <a:lnTo>
                  <a:pt x="171550" y="587995"/>
                </a:lnTo>
                <a:lnTo>
                  <a:pt x="215056" y="581032"/>
                </a:lnTo>
                <a:lnTo>
                  <a:pt x="225920" y="581562"/>
                </a:lnTo>
                <a:lnTo>
                  <a:pt x="269538" y="588411"/>
                </a:lnTo>
                <a:lnTo>
                  <a:pt x="280517" y="590580"/>
                </a:lnTo>
                <a:lnTo>
                  <a:pt x="291540" y="592641"/>
                </a:lnTo>
                <a:lnTo>
                  <a:pt x="302614" y="594450"/>
                </a:lnTo>
                <a:lnTo>
                  <a:pt x="313746" y="595861"/>
                </a:lnTo>
                <a:lnTo>
                  <a:pt x="324942" y="596729"/>
                </a:lnTo>
                <a:lnTo>
                  <a:pt x="336211" y="596909"/>
                </a:lnTo>
                <a:lnTo>
                  <a:pt x="347558" y="596256"/>
                </a:lnTo>
                <a:lnTo>
                  <a:pt x="394025" y="582590"/>
                </a:lnTo>
                <a:lnTo>
                  <a:pt x="431742" y="561176"/>
                </a:lnTo>
                <a:lnTo>
                  <a:pt x="471561" y="533273"/>
                </a:lnTo>
                <a:lnTo>
                  <a:pt x="512190" y="501424"/>
                </a:lnTo>
                <a:lnTo>
                  <a:pt x="552340" y="468169"/>
                </a:lnTo>
                <a:lnTo>
                  <a:pt x="565394" y="457211"/>
                </a:lnTo>
                <a:lnTo>
                  <a:pt x="578203" y="446473"/>
                </a:lnTo>
                <a:lnTo>
                  <a:pt x="614684" y="416521"/>
                </a:lnTo>
                <a:lnTo>
                  <a:pt x="636904" y="399380"/>
                </a:lnTo>
                <a:lnTo>
                  <a:pt x="649147" y="390005"/>
                </a:lnTo>
                <a:lnTo>
                  <a:pt x="680829" y="362764"/>
                </a:lnTo>
                <a:lnTo>
                  <a:pt x="699126" y="345544"/>
                </a:lnTo>
                <a:lnTo>
                  <a:pt x="707841" y="337277"/>
                </a:lnTo>
                <a:lnTo>
                  <a:pt x="743033" y="306981"/>
                </a:lnTo>
                <a:lnTo>
                  <a:pt x="785375" y="282100"/>
                </a:lnTo>
                <a:lnTo>
                  <a:pt x="825389" y="268378"/>
                </a:lnTo>
                <a:lnTo>
                  <a:pt x="870429" y="256933"/>
                </a:lnTo>
                <a:lnTo>
                  <a:pt x="918662" y="247568"/>
                </a:lnTo>
                <a:lnTo>
                  <a:pt x="968113" y="240858"/>
                </a:lnTo>
                <a:lnTo>
                  <a:pt x="1016805" y="237378"/>
                </a:lnTo>
                <a:lnTo>
                  <a:pt x="1032526" y="237035"/>
                </a:lnTo>
                <a:lnTo>
                  <a:pt x="1047870" y="237136"/>
                </a:lnTo>
                <a:lnTo>
                  <a:pt x="1090907" y="240317"/>
                </a:lnTo>
                <a:lnTo>
                  <a:pt x="1128116" y="250286"/>
                </a:lnTo>
                <a:lnTo>
                  <a:pt x="1160085" y="271570"/>
                </a:lnTo>
                <a:lnTo>
                  <a:pt x="1188942" y="299403"/>
                </a:lnTo>
                <a:lnTo>
                  <a:pt x="1198242" y="309201"/>
                </a:lnTo>
                <a:lnTo>
                  <a:pt x="1207515" y="318925"/>
                </a:lnTo>
                <a:lnTo>
                  <a:pt x="1235975" y="345650"/>
                </a:lnTo>
                <a:lnTo>
                  <a:pt x="1278393" y="368090"/>
                </a:lnTo>
                <a:lnTo>
                  <a:pt x="1302956" y="370048"/>
                </a:lnTo>
                <a:lnTo>
                  <a:pt x="1316354" y="368011"/>
                </a:lnTo>
                <a:lnTo>
                  <a:pt x="1362821" y="349238"/>
                </a:lnTo>
                <a:lnTo>
                  <a:pt x="1398262" y="328010"/>
                </a:lnTo>
                <a:lnTo>
                  <a:pt x="1435934" y="301680"/>
                </a:lnTo>
                <a:lnTo>
                  <a:pt x="1474694" y="271850"/>
                </a:lnTo>
                <a:lnTo>
                  <a:pt x="1513394" y="240123"/>
                </a:lnTo>
                <a:lnTo>
                  <a:pt x="1550888" y="208099"/>
                </a:lnTo>
                <a:lnTo>
                  <a:pt x="1586031" y="177380"/>
                </a:lnTo>
                <a:lnTo>
                  <a:pt x="1602363" y="163010"/>
                </a:lnTo>
                <a:lnTo>
                  <a:pt x="1617676" y="149568"/>
                </a:lnTo>
                <a:lnTo>
                  <a:pt x="1631829" y="137253"/>
                </a:lnTo>
                <a:lnTo>
                  <a:pt x="1644678" y="126265"/>
                </a:lnTo>
                <a:lnTo>
                  <a:pt x="1656079" y="116805"/>
                </a:lnTo>
                <a:lnTo>
                  <a:pt x="1669402" y="105260"/>
                </a:lnTo>
                <a:lnTo>
                  <a:pt x="1694655" y="76420"/>
                </a:lnTo>
                <a:lnTo>
                  <a:pt x="1708539" y="49099"/>
                </a:lnTo>
                <a:lnTo>
                  <a:pt x="1711074" y="43831"/>
                </a:lnTo>
                <a:lnTo>
                  <a:pt x="1746589" y="20821"/>
                </a:lnTo>
                <a:lnTo>
                  <a:pt x="1787474" y="9312"/>
                </a:lnTo>
                <a:lnTo>
                  <a:pt x="1834524" y="1228"/>
                </a:lnTo>
                <a:lnTo>
                  <a:pt x="1859585" y="0"/>
                </a:lnTo>
                <a:lnTo>
                  <a:pt x="1872365" y="356"/>
                </a:lnTo>
                <a:lnTo>
                  <a:pt x="1911232" y="6225"/>
                </a:lnTo>
                <a:lnTo>
                  <a:pt x="1950078" y="20898"/>
                </a:lnTo>
                <a:lnTo>
                  <a:pt x="1987226" y="44385"/>
                </a:lnTo>
                <a:lnTo>
                  <a:pt x="2025495" y="74905"/>
                </a:lnTo>
                <a:lnTo>
                  <a:pt x="2064514" y="111215"/>
                </a:lnTo>
                <a:lnTo>
                  <a:pt x="2103914" y="152071"/>
                </a:lnTo>
                <a:lnTo>
                  <a:pt x="2130208" y="181218"/>
                </a:lnTo>
                <a:lnTo>
                  <a:pt x="2156397" y="211464"/>
                </a:lnTo>
                <a:lnTo>
                  <a:pt x="2182372" y="242440"/>
                </a:lnTo>
                <a:lnTo>
                  <a:pt x="2208022" y="273777"/>
                </a:lnTo>
                <a:lnTo>
                  <a:pt x="2232746" y="307213"/>
                </a:lnTo>
                <a:lnTo>
                  <a:pt x="2256279" y="344103"/>
                </a:lnTo>
                <a:lnTo>
                  <a:pt x="2279132" y="383507"/>
                </a:lnTo>
                <a:lnTo>
                  <a:pt x="2301813" y="424482"/>
                </a:lnTo>
                <a:lnTo>
                  <a:pt x="2313247" y="445265"/>
                </a:lnTo>
                <a:lnTo>
                  <a:pt x="2324830" y="466087"/>
                </a:lnTo>
                <a:lnTo>
                  <a:pt x="2348693" y="507379"/>
                </a:lnTo>
                <a:lnTo>
                  <a:pt x="2373911" y="547416"/>
                </a:lnTo>
                <a:lnTo>
                  <a:pt x="2400992" y="585258"/>
                </a:lnTo>
                <a:lnTo>
                  <a:pt x="2430447" y="619962"/>
                </a:lnTo>
                <a:lnTo>
                  <a:pt x="2462784" y="650586"/>
                </a:lnTo>
                <a:lnTo>
                  <a:pt x="2498956" y="678196"/>
                </a:lnTo>
                <a:lnTo>
                  <a:pt x="2538906" y="704361"/>
                </a:lnTo>
                <a:lnTo>
                  <a:pt x="2581744" y="728892"/>
                </a:lnTo>
                <a:lnTo>
                  <a:pt x="2626575" y="751601"/>
                </a:lnTo>
                <a:lnTo>
                  <a:pt x="2672508" y="772299"/>
                </a:lnTo>
                <a:lnTo>
                  <a:pt x="2718651" y="790800"/>
                </a:lnTo>
                <a:lnTo>
                  <a:pt x="2764111" y="806914"/>
                </a:lnTo>
                <a:lnTo>
                  <a:pt x="2807996" y="820453"/>
                </a:lnTo>
                <a:lnTo>
                  <a:pt x="2849414" y="831229"/>
                </a:lnTo>
                <a:lnTo>
                  <a:pt x="2887472" y="839054"/>
                </a:lnTo>
                <a:lnTo>
                  <a:pt x="2936103" y="846252"/>
                </a:lnTo>
                <a:lnTo>
                  <a:pt x="2976621" y="848566"/>
                </a:lnTo>
                <a:lnTo>
                  <a:pt x="2989067" y="848142"/>
                </a:lnTo>
                <a:lnTo>
                  <a:pt x="3037801" y="839849"/>
                </a:lnTo>
                <a:lnTo>
                  <a:pt x="3077707" y="826044"/>
                </a:lnTo>
                <a:lnTo>
                  <a:pt x="3125266" y="805035"/>
                </a:lnTo>
                <a:lnTo>
                  <a:pt x="3163347" y="786714"/>
                </a:lnTo>
                <a:lnTo>
                  <a:pt x="3208497" y="763985"/>
                </a:lnTo>
                <a:lnTo>
                  <a:pt x="3263513" y="733080"/>
                </a:lnTo>
                <a:lnTo>
                  <a:pt x="3326405" y="695238"/>
                </a:lnTo>
                <a:lnTo>
                  <a:pt x="3359970" y="674364"/>
                </a:lnTo>
                <a:lnTo>
                  <a:pt x="3394500" y="652531"/>
                </a:lnTo>
                <a:lnTo>
                  <a:pt x="3429663" y="630001"/>
                </a:lnTo>
                <a:lnTo>
                  <a:pt x="3465124" y="607030"/>
                </a:lnTo>
                <a:lnTo>
                  <a:pt x="3500548" y="583879"/>
                </a:lnTo>
                <a:lnTo>
                  <a:pt x="3535602" y="560806"/>
                </a:lnTo>
                <a:lnTo>
                  <a:pt x="3569951" y="538070"/>
                </a:lnTo>
                <a:lnTo>
                  <a:pt x="3603261" y="515930"/>
                </a:lnTo>
                <a:lnTo>
                  <a:pt x="3635198" y="494644"/>
                </a:lnTo>
                <a:lnTo>
                  <a:pt x="3665428" y="474473"/>
                </a:lnTo>
                <a:lnTo>
                  <a:pt x="3693616" y="455673"/>
                </a:lnTo>
                <a:lnTo>
                  <a:pt x="3719428" y="438506"/>
                </a:lnTo>
                <a:lnTo>
                  <a:pt x="3742529" y="423228"/>
                </a:lnTo>
                <a:lnTo>
                  <a:pt x="3762587" y="410100"/>
                </a:lnTo>
                <a:lnTo>
                  <a:pt x="3779266" y="399380"/>
                </a:lnTo>
              </a:path>
            </a:pathLst>
          </a:custGeom>
          <a:ln w="9525">
            <a:solidFill>
              <a:srgbClr val="694F0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17290" y="2914650"/>
            <a:ext cx="0" cy="1727200"/>
          </a:xfrm>
          <a:custGeom>
            <a:avLst/>
            <a:gdLst/>
            <a:ahLst/>
            <a:cxnLst/>
            <a:rect l="l" t="t" r="r" b="b"/>
            <a:pathLst>
              <a:path w="0" h="1727200">
                <a:moveTo>
                  <a:pt x="0" y="0"/>
                </a:moveTo>
                <a:lnTo>
                  <a:pt x="0" y="172719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24121" y="2914650"/>
            <a:ext cx="0" cy="1727200"/>
          </a:xfrm>
          <a:custGeom>
            <a:avLst/>
            <a:gdLst/>
            <a:ahLst/>
            <a:cxnLst/>
            <a:rect l="l" t="t" r="r" b="b"/>
            <a:pathLst>
              <a:path w="0" h="1727200">
                <a:moveTo>
                  <a:pt x="0" y="0"/>
                </a:moveTo>
                <a:lnTo>
                  <a:pt x="0" y="172719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863846" y="2914650"/>
            <a:ext cx="0" cy="1727200"/>
          </a:xfrm>
          <a:custGeom>
            <a:avLst/>
            <a:gdLst/>
            <a:ahLst/>
            <a:cxnLst/>
            <a:rect l="l" t="t" r="r" b="b"/>
            <a:pathLst>
              <a:path w="0" h="1727200">
                <a:moveTo>
                  <a:pt x="0" y="0"/>
                </a:moveTo>
                <a:lnTo>
                  <a:pt x="0" y="172719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67857" y="2914650"/>
            <a:ext cx="0" cy="1727200"/>
          </a:xfrm>
          <a:custGeom>
            <a:avLst/>
            <a:gdLst/>
            <a:ahLst/>
            <a:cxnLst/>
            <a:rect l="l" t="t" r="r" b="b"/>
            <a:pathLst>
              <a:path w="0" h="1727200">
                <a:moveTo>
                  <a:pt x="0" y="0"/>
                </a:moveTo>
                <a:lnTo>
                  <a:pt x="0" y="172719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616369" y="3533790"/>
            <a:ext cx="326390" cy="147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50" spc="220" i="1">
                <a:latin typeface="Times New Roman"/>
                <a:cs typeface="Times New Roman"/>
              </a:rPr>
              <a:t>λ</a:t>
            </a:r>
            <a:r>
              <a:rPr dirty="0" sz="950" spc="150">
                <a:latin typeface="Arial"/>
                <a:cs typeface="Arial"/>
              </a:rPr>
              <a:t>(</a:t>
            </a:r>
            <a:r>
              <a:rPr dirty="0" sz="950" spc="225">
                <a:latin typeface="Arial"/>
                <a:cs typeface="Arial"/>
              </a:rPr>
              <a:t>s)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51098" y="3630803"/>
            <a:ext cx="511809" cy="177165"/>
          </a:xfrm>
          <a:custGeom>
            <a:avLst/>
            <a:gdLst/>
            <a:ahLst/>
            <a:cxnLst/>
            <a:rect l="l" t="t" r="r" b="b"/>
            <a:pathLst>
              <a:path w="511810" h="177164">
                <a:moveTo>
                  <a:pt x="436727" y="146769"/>
                </a:moveTo>
                <a:lnTo>
                  <a:pt x="427354" y="177164"/>
                </a:lnTo>
                <a:lnTo>
                  <a:pt x="511428" y="163195"/>
                </a:lnTo>
                <a:lnTo>
                  <a:pt x="498154" y="150495"/>
                </a:lnTo>
                <a:lnTo>
                  <a:pt x="448817" y="150495"/>
                </a:lnTo>
                <a:lnTo>
                  <a:pt x="436727" y="146769"/>
                </a:lnTo>
                <a:close/>
              </a:path>
              <a:path w="511810" h="177164">
                <a:moveTo>
                  <a:pt x="440456" y="134677"/>
                </a:moveTo>
                <a:lnTo>
                  <a:pt x="436727" y="146769"/>
                </a:lnTo>
                <a:lnTo>
                  <a:pt x="448817" y="150495"/>
                </a:lnTo>
                <a:lnTo>
                  <a:pt x="452627" y="138429"/>
                </a:lnTo>
                <a:lnTo>
                  <a:pt x="440456" y="134677"/>
                </a:lnTo>
                <a:close/>
              </a:path>
              <a:path w="511810" h="177164">
                <a:moveTo>
                  <a:pt x="449834" y="104266"/>
                </a:moveTo>
                <a:lnTo>
                  <a:pt x="440456" y="134677"/>
                </a:lnTo>
                <a:lnTo>
                  <a:pt x="452627" y="138429"/>
                </a:lnTo>
                <a:lnTo>
                  <a:pt x="448817" y="150495"/>
                </a:lnTo>
                <a:lnTo>
                  <a:pt x="498154" y="150495"/>
                </a:lnTo>
                <a:lnTo>
                  <a:pt x="449834" y="104266"/>
                </a:lnTo>
                <a:close/>
              </a:path>
              <a:path w="511810" h="177164">
                <a:moveTo>
                  <a:pt x="3682" y="0"/>
                </a:moveTo>
                <a:lnTo>
                  <a:pt x="0" y="12191"/>
                </a:lnTo>
                <a:lnTo>
                  <a:pt x="436727" y="146769"/>
                </a:lnTo>
                <a:lnTo>
                  <a:pt x="440456" y="134677"/>
                </a:lnTo>
                <a:lnTo>
                  <a:pt x="36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81527" y="2909887"/>
            <a:ext cx="0" cy="9525"/>
          </a:xfrm>
          <a:custGeom>
            <a:avLst/>
            <a:gdLst/>
            <a:ahLst/>
            <a:cxnLst/>
            <a:rect l="l" t="t" r="r" b="b"/>
            <a:pathLst>
              <a:path w="0" h="9525">
                <a:moveTo>
                  <a:pt x="0" y="0"/>
                </a:moveTo>
                <a:lnTo>
                  <a:pt x="0" y="952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218426" y="3273488"/>
            <a:ext cx="2389124" cy="750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500871" y="590016"/>
            <a:ext cx="1477645" cy="739775"/>
          </a:xfrm>
          <a:custGeom>
            <a:avLst/>
            <a:gdLst/>
            <a:ahLst/>
            <a:cxnLst/>
            <a:rect l="l" t="t" r="r" b="b"/>
            <a:pathLst>
              <a:path w="1477645" h="739775">
                <a:moveTo>
                  <a:pt x="0" y="739546"/>
                </a:moveTo>
                <a:lnTo>
                  <a:pt x="1477645" y="739546"/>
                </a:lnTo>
                <a:lnTo>
                  <a:pt x="1477645" y="0"/>
                </a:lnTo>
                <a:lnTo>
                  <a:pt x="0" y="0"/>
                </a:lnTo>
                <a:lnTo>
                  <a:pt x="0" y="7395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87231" y="633222"/>
            <a:ext cx="1304798" cy="644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496172" y="585317"/>
            <a:ext cx="1487170" cy="749300"/>
          </a:xfrm>
          <a:custGeom>
            <a:avLst/>
            <a:gdLst/>
            <a:ahLst/>
            <a:cxnLst/>
            <a:rect l="l" t="t" r="r" b="b"/>
            <a:pathLst>
              <a:path w="1487170" h="749300">
                <a:moveTo>
                  <a:pt x="0" y="749071"/>
                </a:moveTo>
                <a:lnTo>
                  <a:pt x="1487170" y="749071"/>
                </a:lnTo>
                <a:lnTo>
                  <a:pt x="1487170" y="0"/>
                </a:lnTo>
                <a:lnTo>
                  <a:pt x="0" y="0"/>
                </a:lnTo>
                <a:lnTo>
                  <a:pt x="0" y="749071"/>
                </a:lnTo>
                <a:close/>
              </a:path>
            </a:pathLst>
          </a:custGeom>
          <a:ln w="9525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586723" y="1473200"/>
            <a:ext cx="215900" cy="360680"/>
          </a:xfrm>
          <a:custGeom>
            <a:avLst/>
            <a:gdLst/>
            <a:ahLst/>
            <a:cxnLst/>
            <a:rect l="l" t="t" r="r" b="b"/>
            <a:pathLst>
              <a:path w="215900" h="360680">
                <a:moveTo>
                  <a:pt x="6476" y="275463"/>
                </a:moveTo>
                <a:lnTo>
                  <a:pt x="0" y="360425"/>
                </a:lnTo>
                <a:lnTo>
                  <a:pt x="71881" y="314578"/>
                </a:lnTo>
                <a:lnTo>
                  <a:pt x="62750" y="309117"/>
                </a:lnTo>
                <a:lnTo>
                  <a:pt x="38100" y="309117"/>
                </a:lnTo>
                <a:lnTo>
                  <a:pt x="27304" y="302640"/>
                </a:lnTo>
                <a:lnTo>
                  <a:pt x="33797" y="291802"/>
                </a:lnTo>
                <a:lnTo>
                  <a:pt x="6476" y="275463"/>
                </a:lnTo>
                <a:close/>
              </a:path>
              <a:path w="215900" h="360680">
                <a:moveTo>
                  <a:pt x="33797" y="291802"/>
                </a:moveTo>
                <a:lnTo>
                  <a:pt x="27304" y="302640"/>
                </a:lnTo>
                <a:lnTo>
                  <a:pt x="38100" y="309117"/>
                </a:lnTo>
                <a:lnTo>
                  <a:pt x="44604" y="298265"/>
                </a:lnTo>
                <a:lnTo>
                  <a:pt x="33797" y="291802"/>
                </a:lnTo>
                <a:close/>
              </a:path>
              <a:path w="215900" h="360680">
                <a:moveTo>
                  <a:pt x="44604" y="298265"/>
                </a:moveTo>
                <a:lnTo>
                  <a:pt x="38100" y="309117"/>
                </a:lnTo>
                <a:lnTo>
                  <a:pt x="62750" y="309117"/>
                </a:lnTo>
                <a:lnTo>
                  <a:pt x="44604" y="298265"/>
                </a:lnTo>
                <a:close/>
              </a:path>
              <a:path w="215900" h="360680">
                <a:moveTo>
                  <a:pt x="171355" y="62152"/>
                </a:moveTo>
                <a:lnTo>
                  <a:pt x="33797" y="291802"/>
                </a:lnTo>
                <a:lnTo>
                  <a:pt x="44604" y="298265"/>
                </a:lnTo>
                <a:lnTo>
                  <a:pt x="182207" y="68654"/>
                </a:lnTo>
                <a:lnTo>
                  <a:pt x="171355" y="62152"/>
                </a:lnTo>
                <a:close/>
              </a:path>
              <a:path w="215900" h="360680">
                <a:moveTo>
                  <a:pt x="211998" y="51180"/>
                </a:moveTo>
                <a:lnTo>
                  <a:pt x="177926" y="51180"/>
                </a:lnTo>
                <a:lnTo>
                  <a:pt x="188722" y="57784"/>
                </a:lnTo>
                <a:lnTo>
                  <a:pt x="182207" y="68654"/>
                </a:lnTo>
                <a:lnTo>
                  <a:pt x="209423" y="84962"/>
                </a:lnTo>
                <a:lnTo>
                  <a:pt x="211998" y="51180"/>
                </a:lnTo>
                <a:close/>
              </a:path>
              <a:path w="215900" h="360680">
                <a:moveTo>
                  <a:pt x="177926" y="51180"/>
                </a:moveTo>
                <a:lnTo>
                  <a:pt x="171355" y="62152"/>
                </a:lnTo>
                <a:lnTo>
                  <a:pt x="182207" y="68654"/>
                </a:lnTo>
                <a:lnTo>
                  <a:pt x="188722" y="57784"/>
                </a:lnTo>
                <a:lnTo>
                  <a:pt x="177926" y="51180"/>
                </a:lnTo>
                <a:close/>
              </a:path>
              <a:path w="215900" h="360680">
                <a:moveTo>
                  <a:pt x="215900" y="0"/>
                </a:moveTo>
                <a:lnTo>
                  <a:pt x="144145" y="45846"/>
                </a:lnTo>
                <a:lnTo>
                  <a:pt x="171355" y="62152"/>
                </a:lnTo>
                <a:lnTo>
                  <a:pt x="177926" y="51180"/>
                </a:lnTo>
                <a:lnTo>
                  <a:pt x="211998" y="51180"/>
                </a:lnTo>
                <a:lnTo>
                  <a:pt x="215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779764" y="319460"/>
            <a:ext cx="83883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Poisson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35646" y="3224239"/>
            <a:ext cx="1137320" cy="1460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835646" y="3217669"/>
            <a:ext cx="1137920" cy="1467485"/>
          </a:xfrm>
          <a:custGeom>
            <a:avLst/>
            <a:gdLst/>
            <a:ahLst/>
            <a:cxnLst/>
            <a:rect l="l" t="t" r="r" b="b"/>
            <a:pathLst>
              <a:path w="1137920" h="1467485">
                <a:moveTo>
                  <a:pt x="33533" y="81156"/>
                </a:moveTo>
                <a:lnTo>
                  <a:pt x="32278" y="129493"/>
                </a:lnTo>
                <a:lnTo>
                  <a:pt x="31068" y="180626"/>
                </a:lnTo>
                <a:lnTo>
                  <a:pt x="30022" y="238682"/>
                </a:lnTo>
                <a:lnTo>
                  <a:pt x="29056" y="299326"/>
                </a:lnTo>
                <a:lnTo>
                  <a:pt x="28413" y="340300"/>
                </a:lnTo>
                <a:lnTo>
                  <a:pt x="27626" y="390186"/>
                </a:lnTo>
                <a:lnTo>
                  <a:pt x="26669" y="450340"/>
                </a:lnTo>
                <a:lnTo>
                  <a:pt x="25516" y="522120"/>
                </a:lnTo>
                <a:lnTo>
                  <a:pt x="24139" y="606882"/>
                </a:lnTo>
                <a:lnTo>
                  <a:pt x="22511" y="705983"/>
                </a:lnTo>
                <a:lnTo>
                  <a:pt x="20607" y="820781"/>
                </a:lnTo>
                <a:lnTo>
                  <a:pt x="18397" y="952632"/>
                </a:lnTo>
                <a:lnTo>
                  <a:pt x="15857" y="1102894"/>
                </a:lnTo>
                <a:lnTo>
                  <a:pt x="12959" y="1272924"/>
                </a:lnTo>
                <a:lnTo>
                  <a:pt x="3776" y="1309911"/>
                </a:lnTo>
                <a:lnTo>
                  <a:pt x="3942" y="1322760"/>
                </a:lnTo>
                <a:lnTo>
                  <a:pt x="3277" y="1335756"/>
                </a:lnTo>
                <a:lnTo>
                  <a:pt x="2166" y="1348760"/>
                </a:lnTo>
                <a:lnTo>
                  <a:pt x="994" y="1361634"/>
                </a:lnTo>
                <a:lnTo>
                  <a:pt x="143" y="1374239"/>
                </a:lnTo>
                <a:lnTo>
                  <a:pt x="7648" y="1419195"/>
                </a:lnTo>
                <a:lnTo>
                  <a:pt x="51421" y="1439961"/>
                </a:lnTo>
                <a:lnTo>
                  <a:pt x="63788" y="1440064"/>
                </a:lnTo>
                <a:lnTo>
                  <a:pt x="76193" y="1439285"/>
                </a:lnTo>
                <a:lnTo>
                  <a:pt x="88371" y="1438201"/>
                </a:lnTo>
                <a:lnTo>
                  <a:pt x="100058" y="1437387"/>
                </a:lnTo>
                <a:lnTo>
                  <a:pt x="140743" y="1436910"/>
                </a:lnTo>
                <a:lnTo>
                  <a:pt x="180786" y="1435731"/>
                </a:lnTo>
                <a:lnTo>
                  <a:pt x="220304" y="1434054"/>
                </a:lnTo>
                <a:lnTo>
                  <a:pt x="259414" y="1432085"/>
                </a:lnTo>
                <a:lnTo>
                  <a:pt x="285317" y="1430712"/>
                </a:lnTo>
                <a:lnTo>
                  <a:pt x="298230" y="1430030"/>
                </a:lnTo>
                <a:lnTo>
                  <a:pt x="336871" y="1428096"/>
                </a:lnTo>
                <a:lnTo>
                  <a:pt x="362590" y="1426975"/>
                </a:lnTo>
                <a:lnTo>
                  <a:pt x="619638" y="1437262"/>
                </a:lnTo>
                <a:lnTo>
                  <a:pt x="686344" y="1439511"/>
                </a:lnTo>
                <a:lnTo>
                  <a:pt x="744371" y="1442151"/>
                </a:lnTo>
                <a:lnTo>
                  <a:pt x="794437" y="1445078"/>
                </a:lnTo>
                <a:lnTo>
                  <a:pt x="837260" y="1448186"/>
                </a:lnTo>
                <a:lnTo>
                  <a:pt x="904051" y="1454528"/>
                </a:lnTo>
                <a:lnTo>
                  <a:pt x="950488" y="1460341"/>
                </a:lnTo>
                <a:lnTo>
                  <a:pt x="967870" y="1462788"/>
                </a:lnTo>
                <a:lnTo>
                  <a:pt x="982318" y="1464789"/>
                </a:lnTo>
                <a:lnTo>
                  <a:pt x="994551" y="1466239"/>
                </a:lnTo>
                <a:lnTo>
                  <a:pt x="1005286" y="1467034"/>
                </a:lnTo>
                <a:lnTo>
                  <a:pt x="1015242" y="1467070"/>
                </a:lnTo>
                <a:lnTo>
                  <a:pt x="1025138" y="1466241"/>
                </a:lnTo>
                <a:lnTo>
                  <a:pt x="1078473" y="1452191"/>
                </a:lnTo>
                <a:lnTo>
                  <a:pt x="1123447" y="1437262"/>
                </a:lnTo>
                <a:lnTo>
                  <a:pt x="1127196" y="1426085"/>
                </a:lnTo>
                <a:lnTo>
                  <a:pt x="1130281" y="1416928"/>
                </a:lnTo>
                <a:lnTo>
                  <a:pt x="1137364" y="1387443"/>
                </a:lnTo>
                <a:lnTo>
                  <a:pt x="1137059" y="1383947"/>
                </a:lnTo>
                <a:lnTo>
                  <a:pt x="1136449" y="1380048"/>
                </a:lnTo>
                <a:lnTo>
                  <a:pt x="1135578" y="1375445"/>
                </a:lnTo>
                <a:lnTo>
                  <a:pt x="1134493" y="1369834"/>
                </a:lnTo>
                <a:lnTo>
                  <a:pt x="1133237" y="1362912"/>
                </a:lnTo>
                <a:lnTo>
                  <a:pt x="1127409" y="1316071"/>
                </a:lnTo>
                <a:lnTo>
                  <a:pt x="1124639" y="1276918"/>
                </a:lnTo>
                <a:lnTo>
                  <a:pt x="1122803" y="1235410"/>
                </a:lnTo>
                <a:lnTo>
                  <a:pt x="1121475" y="1184556"/>
                </a:lnTo>
                <a:lnTo>
                  <a:pt x="1120709" y="1133664"/>
                </a:lnTo>
                <a:lnTo>
                  <a:pt x="1120503" y="1116695"/>
                </a:lnTo>
                <a:lnTo>
                  <a:pt x="1120294" y="1099726"/>
                </a:lnTo>
                <a:lnTo>
                  <a:pt x="1119488" y="1048822"/>
                </a:lnTo>
                <a:lnTo>
                  <a:pt x="1118071" y="997943"/>
                </a:lnTo>
                <a:lnTo>
                  <a:pt x="1115605" y="947110"/>
                </a:lnTo>
                <a:lnTo>
                  <a:pt x="1109339" y="901231"/>
                </a:lnTo>
                <a:lnTo>
                  <a:pt x="1075912" y="876100"/>
                </a:lnTo>
                <a:lnTo>
                  <a:pt x="1065820" y="873437"/>
                </a:lnTo>
                <a:lnTo>
                  <a:pt x="1055254" y="863878"/>
                </a:lnTo>
                <a:lnTo>
                  <a:pt x="1016217" y="842405"/>
                </a:lnTo>
                <a:lnTo>
                  <a:pt x="981014" y="831476"/>
                </a:lnTo>
                <a:lnTo>
                  <a:pt x="969987" y="824146"/>
                </a:lnTo>
                <a:lnTo>
                  <a:pt x="959603" y="816975"/>
                </a:lnTo>
                <a:lnTo>
                  <a:pt x="949057" y="810701"/>
                </a:lnTo>
                <a:lnTo>
                  <a:pt x="936894" y="806837"/>
                </a:lnTo>
                <a:lnTo>
                  <a:pt x="924728" y="803805"/>
                </a:lnTo>
                <a:lnTo>
                  <a:pt x="912869" y="794908"/>
                </a:lnTo>
                <a:lnTo>
                  <a:pt x="903078" y="785662"/>
                </a:lnTo>
                <a:lnTo>
                  <a:pt x="894557" y="776515"/>
                </a:lnTo>
                <a:lnTo>
                  <a:pt x="886506" y="767916"/>
                </a:lnTo>
                <a:lnTo>
                  <a:pt x="851721" y="740919"/>
                </a:lnTo>
                <a:lnTo>
                  <a:pt x="839642" y="732439"/>
                </a:lnTo>
                <a:lnTo>
                  <a:pt x="837800" y="731130"/>
                </a:lnTo>
                <a:lnTo>
                  <a:pt x="836694" y="730257"/>
                </a:lnTo>
                <a:lnTo>
                  <a:pt x="836108" y="729624"/>
                </a:lnTo>
                <a:lnTo>
                  <a:pt x="835830" y="729037"/>
                </a:lnTo>
                <a:lnTo>
                  <a:pt x="835646" y="728302"/>
                </a:lnTo>
                <a:lnTo>
                  <a:pt x="835341" y="727225"/>
                </a:lnTo>
                <a:lnTo>
                  <a:pt x="809094" y="690874"/>
                </a:lnTo>
                <a:lnTo>
                  <a:pt x="782147" y="669761"/>
                </a:lnTo>
                <a:lnTo>
                  <a:pt x="773307" y="663820"/>
                </a:lnTo>
                <a:lnTo>
                  <a:pt x="744665" y="637972"/>
                </a:lnTo>
                <a:lnTo>
                  <a:pt x="744798" y="637153"/>
                </a:lnTo>
                <a:lnTo>
                  <a:pt x="745243" y="636475"/>
                </a:lnTo>
                <a:lnTo>
                  <a:pt x="745754" y="635745"/>
                </a:lnTo>
                <a:lnTo>
                  <a:pt x="746081" y="634771"/>
                </a:lnTo>
                <a:lnTo>
                  <a:pt x="717950" y="602222"/>
                </a:lnTo>
                <a:lnTo>
                  <a:pt x="697842" y="589200"/>
                </a:lnTo>
                <a:lnTo>
                  <a:pt x="686836" y="579598"/>
                </a:lnTo>
                <a:lnTo>
                  <a:pt x="676872" y="570317"/>
                </a:lnTo>
                <a:lnTo>
                  <a:pt x="667723" y="561329"/>
                </a:lnTo>
                <a:lnTo>
                  <a:pt x="659161" y="552606"/>
                </a:lnTo>
                <a:lnTo>
                  <a:pt x="650958" y="544119"/>
                </a:lnTo>
                <a:lnTo>
                  <a:pt x="642887" y="535841"/>
                </a:lnTo>
                <a:lnTo>
                  <a:pt x="609351" y="502288"/>
                </a:lnTo>
                <a:lnTo>
                  <a:pt x="600674" y="492958"/>
                </a:lnTo>
                <a:lnTo>
                  <a:pt x="592110" y="483436"/>
                </a:lnTo>
                <a:lnTo>
                  <a:pt x="582866" y="474761"/>
                </a:lnTo>
                <a:lnTo>
                  <a:pt x="516768" y="430406"/>
                </a:lnTo>
                <a:lnTo>
                  <a:pt x="514232" y="417860"/>
                </a:lnTo>
                <a:lnTo>
                  <a:pt x="511852" y="405281"/>
                </a:lnTo>
                <a:lnTo>
                  <a:pt x="508205" y="393183"/>
                </a:lnTo>
                <a:lnTo>
                  <a:pt x="499789" y="381747"/>
                </a:lnTo>
                <a:lnTo>
                  <a:pt x="490593" y="373702"/>
                </a:lnTo>
                <a:lnTo>
                  <a:pt x="482340" y="361862"/>
                </a:lnTo>
                <a:lnTo>
                  <a:pt x="475453" y="349924"/>
                </a:lnTo>
                <a:lnTo>
                  <a:pt x="469267" y="338306"/>
                </a:lnTo>
                <a:lnTo>
                  <a:pt x="463115" y="327427"/>
                </a:lnTo>
                <a:lnTo>
                  <a:pt x="456332" y="317706"/>
                </a:lnTo>
                <a:lnTo>
                  <a:pt x="448251" y="309561"/>
                </a:lnTo>
                <a:lnTo>
                  <a:pt x="436284" y="301843"/>
                </a:lnTo>
                <a:lnTo>
                  <a:pt x="425602" y="295182"/>
                </a:lnTo>
                <a:lnTo>
                  <a:pt x="416147" y="288429"/>
                </a:lnTo>
                <a:lnTo>
                  <a:pt x="387904" y="261329"/>
                </a:lnTo>
                <a:lnTo>
                  <a:pt x="370704" y="243465"/>
                </a:lnTo>
                <a:lnTo>
                  <a:pt x="342016" y="214633"/>
                </a:lnTo>
                <a:lnTo>
                  <a:pt x="321608" y="194503"/>
                </a:lnTo>
                <a:lnTo>
                  <a:pt x="320897" y="193795"/>
                </a:lnTo>
                <a:lnTo>
                  <a:pt x="321266" y="193993"/>
                </a:lnTo>
                <a:lnTo>
                  <a:pt x="321951" y="194472"/>
                </a:lnTo>
                <a:lnTo>
                  <a:pt x="322707" y="194921"/>
                </a:lnTo>
                <a:lnTo>
                  <a:pt x="323337" y="195126"/>
                </a:lnTo>
                <a:lnTo>
                  <a:pt x="323643" y="194874"/>
                </a:lnTo>
                <a:lnTo>
                  <a:pt x="323428" y="193953"/>
                </a:lnTo>
                <a:lnTo>
                  <a:pt x="296702" y="159297"/>
                </a:lnTo>
                <a:lnTo>
                  <a:pt x="287989" y="150786"/>
                </a:lnTo>
                <a:lnTo>
                  <a:pt x="281141" y="143778"/>
                </a:lnTo>
                <a:lnTo>
                  <a:pt x="273826" y="132804"/>
                </a:lnTo>
                <a:lnTo>
                  <a:pt x="267396" y="121853"/>
                </a:lnTo>
                <a:lnTo>
                  <a:pt x="259935" y="112106"/>
                </a:lnTo>
                <a:lnTo>
                  <a:pt x="249891" y="104358"/>
                </a:lnTo>
                <a:lnTo>
                  <a:pt x="238860" y="97906"/>
                </a:lnTo>
                <a:lnTo>
                  <a:pt x="226568" y="87982"/>
                </a:lnTo>
                <a:lnTo>
                  <a:pt x="217978" y="80088"/>
                </a:lnTo>
                <a:lnTo>
                  <a:pt x="211776" y="73721"/>
                </a:lnTo>
                <a:lnTo>
                  <a:pt x="206648" y="68383"/>
                </a:lnTo>
                <a:lnTo>
                  <a:pt x="201279" y="63572"/>
                </a:lnTo>
                <a:lnTo>
                  <a:pt x="153372" y="41526"/>
                </a:lnTo>
                <a:lnTo>
                  <a:pt x="117742" y="30269"/>
                </a:lnTo>
                <a:lnTo>
                  <a:pt x="105863" y="36270"/>
                </a:lnTo>
                <a:lnTo>
                  <a:pt x="70667" y="70720"/>
                </a:lnTo>
                <a:lnTo>
                  <a:pt x="63807" y="81987"/>
                </a:lnTo>
                <a:lnTo>
                  <a:pt x="55943" y="92267"/>
                </a:lnTo>
                <a:lnTo>
                  <a:pt x="46125" y="100346"/>
                </a:lnTo>
                <a:lnTo>
                  <a:pt x="44934" y="99415"/>
                </a:lnTo>
                <a:lnTo>
                  <a:pt x="43872" y="95612"/>
                </a:lnTo>
                <a:lnTo>
                  <a:pt x="40094" y="50247"/>
                </a:lnTo>
                <a:lnTo>
                  <a:pt x="39079" y="28732"/>
                </a:lnTo>
                <a:lnTo>
                  <a:pt x="38631" y="19165"/>
                </a:lnTo>
                <a:lnTo>
                  <a:pt x="38207" y="11031"/>
                </a:lnTo>
                <a:lnTo>
                  <a:pt x="37795" y="4806"/>
                </a:lnTo>
                <a:lnTo>
                  <a:pt x="37384" y="970"/>
                </a:lnTo>
                <a:lnTo>
                  <a:pt x="36961" y="0"/>
                </a:lnTo>
                <a:lnTo>
                  <a:pt x="36516" y="2374"/>
                </a:lnTo>
                <a:lnTo>
                  <a:pt x="36036" y="8572"/>
                </a:lnTo>
                <a:lnTo>
                  <a:pt x="35509" y="19070"/>
                </a:lnTo>
                <a:lnTo>
                  <a:pt x="34924" y="34348"/>
                </a:lnTo>
                <a:lnTo>
                  <a:pt x="34269" y="54884"/>
                </a:lnTo>
                <a:lnTo>
                  <a:pt x="33533" y="81156"/>
                </a:lnTo>
                <a:close/>
              </a:path>
            </a:pathLst>
          </a:custGeom>
          <a:ln w="11428">
            <a:solidFill>
              <a:srgbClr val="70471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808087" y="4694558"/>
            <a:ext cx="345440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125" i="1">
                <a:latin typeface="Times New Roman"/>
                <a:cs typeface="Times New Roman"/>
              </a:rPr>
              <a:t>t</a:t>
            </a:r>
            <a:r>
              <a:rPr dirty="0" sz="1100" spc="50" i="1">
                <a:latin typeface="Times New Roman"/>
                <a:cs typeface="Times New Roman"/>
              </a:rPr>
              <a:t> </a:t>
            </a:r>
            <a:r>
              <a:rPr dirty="0" sz="1100" spc="250">
                <a:latin typeface="Symbol"/>
                <a:cs typeface="Symbol"/>
              </a:rPr>
              <a:t>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175" i="1">
                <a:latin typeface="Times New Roman"/>
                <a:cs typeface="Times New Roman"/>
              </a:rPr>
              <a:t>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08399" y="4715908"/>
            <a:ext cx="83185" cy="169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145" i="1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075551" y="1762125"/>
            <a:ext cx="2087880" cy="720725"/>
          </a:xfrm>
          <a:custGeom>
            <a:avLst/>
            <a:gdLst/>
            <a:ahLst/>
            <a:cxnLst/>
            <a:rect l="l" t="t" r="r" b="b"/>
            <a:pathLst>
              <a:path w="2087879" h="720725">
                <a:moveTo>
                  <a:pt x="0" y="360299"/>
                </a:moveTo>
                <a:lnTo>
                  <a:pt x="13658" y="301851"/>
                </a:lnTo>
                <a:lnTo>
                  <a:pt x="53203" y="246408"/>
                </a:lnTo>
                <a:lnTo>
                  <a:pt x="82012" y="220045"/>
                </a:lnTo>
                <a:lnTo>
                  <a:pt x="116486" y="194711"/>
                </a:lnTo>
                <a:lnTo>
                  <a:pt x="156358" y="170499"/>
                </a:lnTo>
                <a:lnTo>
                  <a:pt x="201359" y="147501"/>
                </a:lnTo>
                <a:lnTo>
                  <a:pt x="251220" y="125811"/>
                </a:lnTo>
                <a:lnTo>
                  <a:pt x="305673" y="105521"/>
                </a:lnTo>
                <a:lnTo>
                  <a:pt x="364449" y="86723"/>
                </a:lnTo>
                <a:lnTo>
                  <a:pt x="427280" y="69510"/>
                </a:lnTo>
                <a:lnTo>
                  <a:pt x="493898" y="53975"/>
                </a:lnTo>
                <a:lnTo>
                  <a:pt x="564034" y="40211"/>
                </a:lnTo>
                <a:lnTo>
                  <a:pt x="637418" y="28311"/>
                </a:lnTo>
                <a:lnTo>
                  <a:pt x="713784" y="18366"/>
                </a:lnTo>
                <a:lnTo>
                  <a:pt x="792862" y="10470"/>
                </a:lnTo>
                <a:lnTo>
                  <a:pt x="874384" y="4715"/>
                </a:lnTo>
                <a:lnTo>
                  <a:pt x="958081" y="1194"/>
                </a:lnTo>
                <a:lnTo>
                  <a:pt x="1043685" y="0"/>
                </a:lnTo>
                <a:lnTo>
                  <a:pt x="1129290" y="1194"/>
                </a:lnTo>
                <a:lnTo>
                  <a:pt x="1212990" y="4715"/>
                </a:lnTo>
                <a:lnTo>
                  <a:pt x="1294516" y="10470"/>
                </a:lnTo>
                <a:lnTo>
                  <a:pt x="1373600" y="18366"/>
                </a:lnTo>
                <a:lnTo>
                  <a:pt x="1449972" y="28311"/>
                </a:lnTo>
                <a:lnTo>
                  <a:pt x="1523365" y="40211"/>
                </a:lnTo>
                <a:lnTo>
                  <a:pt x="1593509" y="53975"/>
                </a:lnTo>
                <a:lnTo>
                  <a:pt x="1660135" y="69510"/>
                </a:lnTo>
                <a:lnTo>
                  <a:pt x="1722976" y="86723"/>
                </a:lnTo>
                <a:lnTo>
                  <a:pt x="1781762" y="105521"/>
                </a:lnTo>
                <a:lnTo>
                  <a:pt x="1836224" y="125811"/>
                </a:lnTo>
                <a:lnTo>
                  <a:pt x="1886095" y="147501"/>
                </a:lnTo>
                <a:lnTo>
                  <a:pt x="1931104" y="170499"/>
                </a:lnTo>
                <a:lnTo>
                  <a:pt x="1970985" y="194711"/>
                </a:lnTo>
                <a:lnTo>
                  <a:pt x="2005466" y="220045"/>
                </a:lnTo>
                <a:lnTo>
                  <a:pt x="2034281" y="246408"/>
                </a:lnTo>
                <a:lnTo>
                  <a:pt x="2073836" y="301851"/>
                </a:lnTo>
                <a:lnTo>
                  <a:pt x="2087499" y="360299"/>
                </a:lnTo>
                <a:lnTo>
                  <a:pt x="2084038" y="389870"/>
                </a:lnTo>
                <a:lnTo>
                  <a:pt x="2057161" y="446938"/>
                </a:lnTo>
                <a:lnTo>
                  <a:pt x="2005466" y="500626"/>
                </a:lnTo>
                <a:lnTo>
                  <a:pt x="1970985" y="525969"/>
                </a:lnTo>
                <a:lnTo>
                  <a:pt x="1931104" y="550190"/>
                </a:lnTo>
                <a:lnTo>
                  <a:pt x="1886095" y="573195"/>
                </a:lnTo>
                <a:lnTo>
                  <a:pt x="1836224" y="594892"/>
                </a:lnTo>
                <a:lnTo>
                  <a:pt x="1781762" y="615188"/>
                </a:lnTo>
                <a:lnTo>
                  <a:pt x="1722976" y="633990"/>
                </a:lnTo>
                <a:lnTo>
                  <a:pt x="1660135" y="651206"/>
                </a:lnTo>
                <a:lnTo>
                  <a:pt x="1593509" y="666743"/>
                </a:lnTo>
                <a:lnTo>
                  <a:pt x="1523365" y="680509"/>
                </a:lnTo>
                <a:lnTo>
                  <a:pt x="1449972" y="692411"/>
                </a:lnTo>
                <a:lnTo>
                  <a:pt x="1373600" y="702357"/>
                </a:lnTo>
                <a:lnTo>
                  <a:pt x="1294516" y="710254"/>
                </a:lnTo>
                <a:lnTo>
                  <a:pt x="1212990" y="716009"/>
                </a:lnTo>
                <a:lnTo>
                  <a:pt x="1129290" y="719530"/>
                </a:lnTo>
                <a:lnTo>
                  <a:pt x="1043685" y="720725"/>
                </a:lnTo>
                <a:lnTo>
                  <a:pt x="958081" y="719530"/>
                </a:lnTo>
                <a:lnTo>
                  <a:pt x="874384" y="716009"/>
                </a:lnTo>
                <a:lnTo>
                  <a:pt x="792862" y="710254"/>
                </a:lnTo>
                <a:lnTo>
                  <a:pt x="713784" y="702357"/>
                </a:lnTo>
                <a:lnTo>
                  <a:pt x="637418" y="692411"/>
                </a:lnTo>
                <a:lnTo>
                  <a:pt x="564034" y="680509"/>
                </a:lnTo>
                <a:lnTo>
                  <a:pt x="493898" y="666743"/>
                </a:lnTo>
                <a:lnTo>
                  <a:pt x="427280" y="651206"/>
                </a:lnTo>
                <a:lnTo>
                  <a:pt x="364449" y="633990"/>
                </a:lnTo>
                <a:lnTo>
                  <a:pt x="305673" y="615188"/>
                </a:lnTo>
                <a:lnTo>
                  <a:pt x="251220" y="594892"/>
                </a:lnTo>
                <a:lnTo>
                  <a:pt x="201359" y="573195"/>
                </a:lnTo>
                <a:lnTo>
                  <a:pt x="156358" y="550190"/>
                </a:lnTo>
                <a:lnTo>
                  <a:pt x="116486" y="525969"/>
                </a:lnTo>
                <a:lnTo>
                  <a:pt x="82012" y="500626"/>
                </a:lnTo>
                <a:lnTo>
                  <a:pt x="53203" y="474251"/>
                </a:lnTo>
                <a:lnTo>
                  <a:pt x="13658" y="418780"/>
                </a:lnTo>
                <a:lnTo>
                  <a:pt x="0" y="360299"/>
                </a:lnTo>
                <a:close/>
              </a:path>
            </a:pathLst>
          </a:custGeom>
          <a:ln w="11428">
            <a:solidFill>
              <a:srgbClr val="994633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97246" y="2450592"/>
            <a:ext cx="2452116" cy="15072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27675" y="2477389"/>
            <a:ext cx="2270125" cy="1325245"/>
          </a:xfrm>
          <a:custGeom>
            <a:avLst/>
            <a:gdLst/>
            <a:ahLst/>
            <a:cxnLst/>
            <a:rect l="l" t="t" r="r" b="b"/>
            <a:pathLst>
              <a:path w="2270125" h="1325245">
                <a:moveTo>
                  <a:pt x="2263775" y="0"/>
                </a:moveTo>
                <a:lnTo>
                  <a:pt x="2230881" y="19176"/>
                </a:lnTo>
                <a:lnTo>
                  <a:pt x="2237231" y="30099"/>
                </a:lnTo>
                <a:lnTo>
                  <a:pt x="2270125" y="10922"/>
                </a:lnTo>
                <a:lnTo>
                  <a:pt x="2263775" y="0"/>
                </a:lnTo>
                <a:close/>
              </a:path>
              <a:path w="2270125" h="1325245">
                <a:moveTo>
                  <a:pt x="2219832" y="25526"/>
                </a:moveTo>
                <a:lnTo>
                  <a:pt x="2186940" y="44703"/>
                </a:lnTo>
                <a:lnTo>
                  <a:pt x="2193290" y="55625"/>
                </a:lnTo>
                <a:lnTo>
                  <a:pt x="2226182" y="36449"/>
                </a:lnTo>
                <a:lnTo>
                  <a:pt x="2219832" y="25526"/>
                </a:lnTo>
                <a:close/>
              </a:path>
              <a:path w="2270125" h="1325245">
                <a:moveTo>
                  <a:pt x="2175891" y="51053"/>
                </a:moveTo>
                <a:lnTo>
                  <a:pt x="2142998" y="70230"/>
                </a:lnTo>
                <a:lnTo>
                  <a:pt x="2149348" y="81152"/>
                </a:lnTo>
                <a:lnTo>
                  <a:pt x="2182368" y="62102"/>
                </a:lnTo>
                <a:lnTo>
                  <a:pt x="2175891" y="51053"/>
                </a:lnTo>
                <a:close/>
              </a:path>
              <a:path w="2270125" h="1325245">
                <a:moveTo>
                  <a:pt x="2132076" y="76580"/>
                </a:moveTo>
                <a:lnTo>
                  <a:pt x="2099055" y="95757"/>
                </a:lnTo>
                <a:lnTo>
                  <a:pt x="2105532" y="106806"/>
                </a:lnTo>
                <a:lnTo>
                  <a:pt x="2138426" y="87629"/>
                </a:lnTo>
                <a:lnTo>
                  <a:pt x="2132076" y="76580"/>
                </a:lnTo>
                <a:close/>
              </a:path>
              <a:path w="2270125" h="1325245">
                <a:moveTo>
                  <a:pt x="2088133" y="102235"/>
                </a:moveTo>
                <a:lnTo>
                  <a:pt x="2055241" y="121285"/>
                </a:lnTo>
                <a:lnTo>
                  <a:pt x="2061591" y="132334"/>
                </a:lnTo>
                <a:lnTo>
                  <a:pt x="2094483" y="113156"/>
                </a:lnTo>
                <a:lnTo>
                  <a:pt x="2088133" y="102235"/>
                </a:lnTo>
                <a:close/>
              </a:path>
              <a:path w="2270125" h="1325245">
                <a:moveTo>
                  <a:pt x="2044192" y="127762"/>
                </a:moveTo>
                <a:lnTo>
                  <a:pt x="2011299" y="146938"/>
                </a:lnTo>
                <a:lnTo>
                  <a:pt x="2017649" y="157861"/>
                </a:lnTo>
                <a:lnTo>
                  <a:pt x="2050669" y="138684"/>
                </a:lnTo>
                <a:lnTo>
                  <a:pt x="2044192" y="127762"/>
                </a:lnTo>
                <a:close/>
              </a:path>
              <a:path w="2270125" h="1325245">
                <a:moveTo>
                  <a:pt x="2000377" y="153288"/>
                </a:moveTo>
                <a:lnTo>
                  <a:pt x="1967356" y="172465"/>
                </a:lnTo>
                <a:lnTo>
                  <a:pt x="1973833" y="183387"/>
                </a:lnTo>
                <a:lnTo>
                  <a:pt x="2006727" y="164211"/>
                </a:lnTo>
                <a:lnTo>
                  <a:pt x="2000377" y="153288"/>
                </a:lnTo>
                <a:close/>
              </a:path>
              <a:path w="2270125" h="1325245">
                <a:moveTo>
                  <a:pt x="1956434" y="178815"/>
                </a:moveTo>
                <a:lnTo>
                  <a:pt x="1923542" y="197992"/>
                </a:lnTo>
                <a:lnTo>
                  <a:pt x="1929892" y="208914"/>
                </a:lnTo>
                <a:lnTo>
                  <a:pt x="1962784" y="189864"/>
                </a:lnTo>
                <a:lnTo>
                  <a:pt x="1956434" y="178815"/>
                </a:lnTo>
                <a:close/>
              </a:path>
              <a:path w="2270125" h="1325245">
                <a:moveTo>
                  <a:pt x="1912493" y="204342"/>
                </a:moveTo>
                <a:lnTo>
                  <a:pt x="1879600" y="223519"/>
                </a:lnTo>
                <a:lnTo>
                  <a:pt x="1885950" y="234568"/>
                </a:lnTo>
                <a:lnTo>
                  <a:pt x="1918843" y="215391"/>
                </a:lnTo>
                <a:lnTo>
                  <a:pt x="1912493" y="204342"/>
                </a:lnTo>
                <a:close/>
              </a:path>
              <a:path w="2270125" h="1325245">
                <a:moveTo>
                  <a:pt x="1868551" y="229869"/>
                </a:moveTo>
                <a:lnTo>
                  <a:pt x="1835657" y="249047"/>
                </a:lnTo>
                <a:lnTo>
                  <a:pt x="1842007" y="260095"/>
                </a:lnTo>
                <a:lnTo>
                  <a:pt x="1875027" y="240918"/>
                </a:lnTo>
                <a:lnTo>
                  <a:pt x="1868551" y="229869"/>
                </a:lnTo>
                <a:close/>
              </a:path>
              <a:path w="2270125" h="1325245">
                <a:moveTo>
                  <a:pt x="1824735" y="255524"/>
                </a:moveTo>
                <a:lnTo>
                  <a:pt x="1791716" y="274700"/>
                </a:lnTo>
                <a:lnTo>
                  <a:pt x="1798193" y="285623"/>
                </a:lnTo>
                <a:lnTo>
                  <a:pt x="1831085" y="266445"/>
                </a:lnTo>
                <a:lnTo>
                  <a:pt x="1824735" y="255524"/>
                </a:lnTo>
                <a:close/>
              </a:path>
              <a:path w="2270125" h="1325245">
                <a:moveTo>
                  <a:pt x="1780794" y="281050"/>
                </a:moveTo>
                <a:lnTo>
                  <a:pt x="1747901" y="300227"/>
                </a:lnTo>
                <a:lnTo>
                  <a:pt x="1754251" y="311150"/>
                </a:lnTo>
                <a:lnTo>
                  <a:pt x="1787144" y="291973"/>
                </a:lnTo>
                <a:lnTo>
                  <a:pt x="1780794" y="281050"/>
                </a:lnTo>
                <a:close/>
              </a:path>
              <a:path w="2270125" h="1325245">
                <a:moveTo>
                  <a:pt x="1736852" y="306577"/>
                </a:moveTo>
                <a:lnTo>
                  <a:pt x="1703958" y="325754"/>
                </a:lnTo>
                <a:lnTo>
                  <a:pt x="1710308" y="336676"/>
                </a:lnTo>
                <a:lnTo>
                  <a:pt x="1743202" y="317500"/>
                </a:lnTo>
                <a:lnTo>
                  <a:pt x="1736852" y="306577"/>
                </a:lnTo>
                <a:close/>
              </a:path>
              <a:path w="2270125" h="1325245">
                <a:moveTo>
                  <a:pt x="1692909" y="332104"/>
                </a:moveTo>
                <a:lnTo>
                  <a:pt x="1660017" y="351281"/>
                </a:lnTo>
                <a:lnTo>
                  <a:pt x="1666367" y="362330"/>
                </a:lnTo>
                <a:lnTo>
                  <a:pt x="1699386" y="343153"/>
                </a:lnTo>
                <a:lnTo>
                  <a:pt x="1692909" y="332104"/>
                </a:lnTo>
                <a:close/>
              </a:path>
              <a:path w="2270125" h="1325245">
                <a:moveTo>
                  <a:pt x="1649095" y="357631"/>
                </a:moveTo>
                <a:lnTo>
                  <a:pt x="1616075" y="376809"/>
                </a:lnTo>
                <a:lnTo>
                  <a:pt x="1622552" y="387857"/>
                </a:lnTo>
                <a:lnTo>
                  <a:pt x="1655445" y="368680"/>
                </a:lnTo>
                <a:lnTo>
                  <a:pt x="1649095" y="357631"/>
                </a:lnTo>
                <a:close/>
              </a:path>
              <a:path w="2270125" h="1325245">
                <a:moveTo>
                  <a:pt x="1605152" y="383286"/>
                </a:moveTo>
                <a:lnTo>
                  <a:pt x="1572259" y="402336"/>
                </a:lnTo>
                <a:lnTo>
                  <a:pt x="1578609" y="413385"/>
                </a:lnTo>
                <a:lnTo>
                  <a:pt x="1611502" y="394207"/>
                </a:lnTo>
                <a:lnTo>
                  <a:pt x="1605152" y="383286"/>
                </a:lnTo>
                <a:close/>
              </a:path>
              <a:path w="2270125" h="1325245">
                <a:moveTo>
                  <a:pt x="1561210" y="408813"/>
                </a:moveTo>
                <a:lnTo>
                  <a:pt x="1528318" y="427989"/>
                </a:lnTo>
                <a:lnTo>
                  <a:pt x="1534668" y="438912"/>
                </a:lnTo>
                <a:lnTo>
                  <a:pt x="1567688" y="419735"/>
                </a:lnTo>
                <a:lnTo>
                  <a:pt x="1561210" y="408813"/>
                </a:lnTo>
                <a:close/>
              </a:path>
              <a:path w="2270125" h="1325245">
                <a:moveTo>
                  <a:pt x="1517396" y="434339"/>
                </a:moveTo>
                <a:lnTo>
                  <a:pt x="1484376" y="453516"/>
                </a:lnTo>
                <a:lnTo>
                  <a:pt x="1490852" y="464438"/>
                </a:lnTo>
                <a:lnTo>
                  <a:pt x="1523746" y="445262"/>
                </a:lnTo>
                <a:lnTo>
                  <a:pt x="1517396" y="434339"/>
                </a:lnTo>
                <a:close/>
              </a:path>
              <a:path w="2270125" h="1325245">
                <a:moveTo>
                  <a:pt x="1473453" y="459866"/>
                </a:moveTo>
                <a:lnTo>
                  <a:pt x="1440560" y="479043"/>
                </a:lnTo>
                <a:lnTo>
                  <a:pt x="1446910" y="489965"/>
                </a:lnTo>
                <a:lnTo>
                  <a:pt x="1479803" y="470915"/>
                </a:lnTo>
                <a:lnTo>
                  <a:pt x="1473453" y="459866"/>
                </a:lnTo>
                <a:close/>
              </a:path>
              <a:path w="2270125" h="1325245">
                <a:moveTo>
                  <a:pt x="1429511" y="485393"/>
                </a:moveTo>
                <a:lnTo>
                  <a:pt x="1396619" y="504570"/>
                </a:lnTo>
                <a:lnTo>
                  <a:pt x="1402969" y="515619"/>
                </a:lnTo>
                <a:lnTo>
                  <a:pt x="1435861" y="496442"/>
                </a:lnTo>
                <a:lnTo>
                  <a:pt x="1429511" y="485393"/>
                </a:lnTo>
                <a:close/>
              </a:path>
              <a:path w="2270125" h="1325245">
                <a:moveTo>
                  <a:pt x="1385570" y="511048"/>
                </a:moveTo>
                <a:lnTo>
                  <a:pt x="1352677" y="530098"/>
                </a:lnTo>
                <a:lnTo>
                  <a:pt x="1359027" y="541147"/>
                </a:lnTo>
                <a:lnTo>
                  <a:pt x="1392047" y="521969"/>
                </a:lnTo>
                <a:lnTo>
                  <a:pt x="1385570" y="511048"/>
                </a:lnTo>
                <a:close/>
              </a:path>
              <a:path w="2270125" h="1325245">
                <a:moveTo>
                  <a:pt x="1341754" y="536575"/>
                </a:moveTo>
                <a:lnTo>
                  <a:pt x="1308734" y="555751"/>
                </a:lnTo>
                <a:lnTo>
                  <a:pt x="1315211" y="566674"/>
                </a:lnTo>
                <a:lnTo>
                  <a:pt x="1348104" y="547497"/>
                </a:lnTo>
                <a:lnTo>
                  <a:pt x="1341754" y="536575"/>
                </a:lnTo>
                <a:close/>
              </a:path>
              <a:path w="2270125" h="1325245">
                <a:moveTo>
                  <a:pt x="1297813" y="562101"/>
                </a:moveTo>
                <a:lnTo>
                  <a:pt x="1264920" y="581278"/>
                </a:lnTo>
                <a:lnTo>
                  <a:pt x="1271270" y="592201"/>
                </a:lnTo>
                <a:lnTo>
                  <a:pt x="1304163" y="573024"/>
                </a:lnTo>
                <a:lnTo>
                  <a:pt x="1297813" y="562101"/>
                </a:lnTo>
                <a:close/>
              </a:path>
              <a:path w="2270125" h="1325245">
                <a:moveTo>
                  <a:pt x="1253871" y="587628"/>
                </a:moveTo>
                <a:lnTo>
                  <a:pt x="1220977" y="606805"/>
                </a:lnTo>
                <a:lnTo>
                  <a:pt x="1227327" y="617727"/>
                </a:lnTo>
                <a:lnTo>
                  <a:pt x="1260348" y="598677"/>
                </a:lnTo>
                <a:lnTo>
                  <a:pt x="1253871" y="587628"/>
                </a:lnTo>
                <a:close/>
              </a:path>
              <a:path w="2270125" h="1325245">
                <a:moveTo>
                  <a:pt x="1210055" y="613155"/>
                </a:moveTo>
                <a:lnTo>
                  <a:pt x="1177035" y="632332"/>
                </a:lnTo>
                <a:lnTo>
                  <a:pt x="1183513" y="643381"/>
                </a:lnTo>
                <a:lnTo>
                  <a:pt x="1216405" y="624204"/>
                </a:lnTo>
                <a:lnTo>
                  <a:pt x="1210055" y="613155"/>
                </a:lnTo>
                <a:close/>
              </a:path>
              <a:path w="2270125" h="1325245">
                <a:moveTo>
                  <a:pt x="1166114" y="638682"/>
                </a:moveTo>
                <a:lnTo>
                  <a:pt x="1133221" y="657860"/>
                </a:lnTo>
                <a:lnTo>
                  <a:pt x="1139571" y="668909"/>
                </a:lnTo>
                <a:lnTo>
                  <a:pt x="1172464" y="649731"/>
                </a:lnTo>
                <a:lnTo>
                  <a:pt x="1166114" y="638682"/>
                </a:lnTo>
                <a:close/>
              </a:path>
              <a:path w="2270125" h="1325245">
                <a:moveTo>
                  <a:pt x="1122172" y="664337"/>
                </a:moveTo>
                <a:lnTo>
                  <a:pt x="1089278" y="683513"/>
                </a:lnTo>
                <a:lnTo>
                  <a:pt x="1095628" y="694436"/>
                </a:lnTo>
                <a:lnTo>
                  <a:pt x="1128522" y="675259"/>
                </a:lnTo>
                <a:lnTo>
                  <a:pt x="1122172" y="664337"/>
                </a:lnTo>
                <a:close/>
              </a:path>
              <a:path w="2270125" h="1325245">
                <a:moveTo>
                  <a:pt x="1078229" y="689863"/>
                </a:moveTo>
                <a:lnTo>
                  <a:pt x="1045336" y="709040"/>
                </a:lnTo>
                <a:lnTo>
                  <a:pt x="1051686" y="719963"/>
                </a:lnTo>
                <a:lnTo>
                  <a:pt x="1084706" y="700786"/>
                </a:lnTo>
                <a:lnTo>
                  <a:pt x="1078229" y="689863"/>
                </a:lnTo>
                <a:close/>
              </a:path>
              <a:path w="2270125" h="1325245">
                <a:moveTo>
                  <a:pt x="1034415" y="715390"/>
                </a:moveTo>
                <a:lnTo>
                  <a:pt x="1001395" y="734567"/>
                </a:lnTo>
                <a:lnTo>
                  <a:pt x="1007872" y="745489"/>
                </a:lnTo>
                <a:lnTo>
                  <a:pt x="1040765" y="726313"/>
                </a:lnTo>
                <a:lnTo>
                  <a:pt x="1034415" y="715390"/>
                </a:lnTo>
                <a:close/>
              </a:path>
              <a:path w="2270125" h="1325245">
                <a:moveTo>
                  <a:pt x="990473" y="740917"/>
                </a:moveTo>
                <a:lnTo>
                  <a:pt x="957579" y="760094"/>
                </a:lnTo>
                <a:lnTo>
                  <a:pt x="963929" y="771143"/>
                </a:lnTo>
                <a:lnTo>
                  <a:pt x="996823" y="751966"/>
                </a:lnTo>
                <a:lnTo>
                  <a:pt x="990473" y="740917"/>
                </a:lnTo>
                <a:close/>
              </a:path>
              <a:path w="2270125" h="1325245">
                <a:moveTo>
                  <a:pt x="946530" y="766444"/>
                </a:moveTo>
                <a:lnTo>
                  <a:pt x="913638" y="785622"/>
                </a:lnTo>
                <a:lnTo>
                  <a:pt x="919988" y="796670"/>
                </a:lnTo>
                <a:lnTo>
                  <a:pt x="952880" y="777493"/>
                </a:lnTo>
                <a:lnTo>
                  <a:pt x="946530" y="766444"/>
                </a:lnTo>
                <a:close/>
              </a:path>
              <a:path w="2270125" h="1325245">
                <a:moveTo>
                  <a:pt x="902588" y="792099"/>
                </a:moveTo>
                <a:lnTo>
                  <a:pt x="869696" y="811149"/>
                </a:lnTo>
                <a:lnTo>
                  <a:pt x="876046" y="822198"/>
                </a:lnTo>
                <a:lnTo>
                  <a:pt x="909065" y="803020"/>
                </a:lnTo>
                <a:lnTo>
                  <a:pt x="902588" y="792099"/>
                </a:lnTo>
                <a:close/>
              </a:path>
              <a:path w="2270125" h="1325245">
                <a:moveTo>
                  <a:pt x="858774" y="817626"/>
                </a:moveTo>
                <a:lnTo>
                  <a:pt x="825753" y="836802"/>
                </a:lnTo>
                <a:lnTo>
                  <a:pt x="832230" y="847725"/>
                </a:lnTo>
                <a:lnTo>
                  <a:pt x="865124" y="828548"/>
                </a:lnTo>
                <a:lnTo>
                  <a:pt x="858774" y="817626"/>
                </a:lnTo>
                <a:close/>
              </a:path>
              <a:path w="2270125" h="1325245">
                <a:moveTo>
                  <a:pt x="814832" y="843152"/>
                </a:moveTo>
                <a:lnTo>
                  <a:pt x="781938" y="862329"/>
                </a:lnTo>
                <a:lnTo>
                  <a:pt x="788288" y="873251"/>
                </a:lnTo>
                <a:lnTo>
                  <a:pt x="821182" y="854075"/>
                </a:lnTo>
                <a:lnTo>
                  <a:pt x="814832" y="843152"/>
                </a:lnTo>
                <a:close/>
              </a:path>
              <a:path w="2270125" h="1325245">
                <a:moveTo>
                  <a:pt x="770889" y="868679"/>
                </a:moveTo>
                <a:lnTo>
                  <a:pt x="737997" y="887856"/>
                </a:lnTo>
                <a:lnTo>
                  <a:pt x="744347" y="898778"/>
                </a:lnTo>
                <a:lnTo>
                  <a:pt x="777366" y="879728"/>
                </a:lnTo>
                <a:lnTo>
                  <a:pt x="770889" y="868679"/>
                </a:lnTo>
                <a:close/>
              </a:path>
              <a:path w="2270125" h="1325245">
                <a:moveTo>
                  <a:pt x="727075" y="894206"/>
                </a:moveTo>
                <a:lnTo>
                  <a:pt x="694054" y="913384"/>
                </a:lnTo>
                <a:lnTo>
                  <a:pt x="700532" y="924432"/>
                </a:lnTo>
                <a:lnTo>
                  <a:pt x="733425" y="905255"/>
                </a:lnTo>
                <a:lnTo>
                  <a:pt x="727075" y="894206"/>
                </a:lnTo>
                <a:close/>
              </a:path>
              <a:path w="2270125" h="1325245">
                <a:moveTo>
                  <a:pt x="683133" y="919861"/>
                </a:moveTo>
                <a:lnTo>
                  <a:pt x="650239" y="938911"/>
                </a:lnTo>
                <a:lnTo>
                  <a:pt x="656589" y="949960"/>
                </a:lnTo>
                <a:lnTo>
                  <a:pt x="689483" y="930782"/>
                </a:lnTo>
                <a:lnTo>
                  <a:pt x="683133" y="919861"/>
                </a:lnTo>
                <a:close/>
              </a:path>
              <a:path w="2270125" h="1325245">
                <a:moveTo>
                  <a:pt x="639190" y="945388"/>
                </a:moveTo>
                <a:lnTo>
                  <a:pt x="606298" y="964564"/>
                </a:lnTo>
                <a:lnTo>
                  <a:pt x="612648" y="975487"/>
                </a:lnTo>
                <a:lnTo>
                  <a:pt x="645540" y="956310"/>
                </a:lnTo>
                <a:lnTo>
                  <a:pt x="639190" y="945388"/>
                </a:lnTo>
                <a:close/>
              </a:path>
              <a:path w="2270125" h="1325245">
                <a:moveTo>
                  <a:pt x="595249" y="970914"/>
                </a:moveTo>
                <a:lnTo>
                  <a:pt x="562355" y="990091"/>
                </a:lnTo>
                <a:lnTo>
                  <a:pt x="568705" y="1001013"/>
                </a:lnTo>
                <a:lnTo>
                  <a:pt x="601726" y="981837"/>
                </a:lnTo>
                <a:lnTo>
                  <a:pt x="595249" y="970914"/>
                </a:lnTo>
                <a:close/>
              </a:path>
              <a:path w="2270125" h="1325245">
                <a:moveTo>
                  <a:pt x="551434" y="996441"/>
                </a:moveTo>
                <a:lnTo>
                  <a:pt x="518413" y="1015618"/>
                </a:lnTo>
                <a:lnTo>
                  <a:pt x="524890" y="1026540"/>
                </a:lnTo>
                <a:lnTo>
                  <a:pt x="557784" y="1007363"/>
                </a:lnTo>
                <a:lnTo>
                  <a:pt x="551434" y="996441"/>
                </a:lnTo>
                <a:close/>
              </a:path>
              <a:path w="2270125" h="1325245">
                <a:moveTo>
                  <a:pt x="507491" y="1021968"/>
                </a:moveTo>
                <a:lnTo>
                  <a:pt x="474599" y="1041145"/>
                </a:lnTo>
                <a:lnTo>
                  <a:pt x="480949" y="1052194"/>
                </a:lnTo>
                <a:lnTo>
                  <a:pt x="513841" y="1033017"/>
                </a:lnTo>
                <a:lnTo>
                  <a:pt x="507491" y="1021968"/>
                </a:lnTo>
                <a:close/>
              </a:path>
              <a:path w="2270125" h="1325245">
                <a:moveTo>
                  <a:pt x="463550" y="1047495"/>
                </a:moveTo>
                <a:lnTo>
                  <a:pt x="430657" y="1066673"/>
                </a:lnTo>
                <a:lnTo>
                  <a:pt x="437007" y="1077722"/>
                </a:lnTo>
                <a:lnTo>
                  <a:pt x="470026" y="1058544"/>
                </a:lnTo>
                <a:lnTo>
                  <a:pt x="463550" y="1047495"/>
                </a:lnTo>
                <a:close/>
              </a:path>
              <a:path w="2270125" h="1325245">
                <a:moveTo>
                  <a:pt x="419735" y="1073150"/>
                </a:moveTo>
                <a:lnTo>
                  <a:pt x="386714" y="1092327"/>
                </a:lnTo>
                <a:lnTo>
                  <a:pt x="393191" y="1103249"/>
                </a:lnTo>
                <a:lnTo>
                  <a:pt x="426085" y="1084072"/>
                </a:lnTo>
                <a:lnTo>
                  <a:pt x="419735" y="1073150"/>
                </a:lnTo>
                <a:close/>
              </a:path>
              <a:path w="2270125" h="1325245">
                <a:moveTo>
                  <a:pt x="375792" y="1098677"/>
                </a:moveTo>
                <a:lnTo>
                  <a:pt x="342900" y="1117853"/>
                </a:lnTo>
                <a:lnTo>
                  <a:pt x="349250" y="1128776"/>
                </a:lnTo>
                <a:lnTo>
                  <a:pt x="382142" y="1109599"/>
                </a:lnTo>
                <a:lnTo>
                  <a:pt x="375792" y="1098677"/>
                </a:lnTo>
                <a:close/>
              </a:path>
              <a:path w="2270125" h="1325245">
                <a:moveTo>
                  <a:pt x="331850" y="1124203"/>
                </a:moveTo>
                <a:lnTo>
                  <a:pt x="298958" y="1143380"/>
                </a:lnTo>
                <a:lnTo>
                  <a:pt x="305308" y="1154302"/>
                </a:lnTo>
                <a:lnTo>
                  <a:pt x="338200" y="1135126"/>
                </a:lnTo>
                <a:lnTo>
                  <a:pt x="331850" y="1124203"/>
                </a:lnTo>
                <a:close/>
              </a:path>
              <a:path w="2270125" h="1325245">
                <a:moveTo>
                  <a:pt x="287909" y="1149730"/>
                </a:moveTo>
                <a:lnTo>
                  <a:pt x="255015" y="1168907"/>
                </a:lnTo>
                <a:lnTo>
                  <a:pt x="261365" y="1179956"/>
                </a:lnTo>
                <a:lnTo>
                  <a:pt x="294386" y="1160779"/>
                </a:lnTo>
                <a:lnTo>
                  <a:pt x="287909" y="1149730"/>
                </a:lnTo>
                <a:close/>
              </a:path>
              <a:path w="2270125" h="1325245">
                <a:moveTo>
                  <a:pt x="244094" y="1175257"/>
                </a:moveTo>
                <a:lnTo>
                  <a:pt x="211074" y="1194435"/>
                </a:lnTo>
                <a:lnTo>
                  <a:pt x="217550" y="1205484"/>
                </a:lnTo>
                <a:lnTo>
                  <a:pt x="250444" y="1186306"/>
                </a:lnTo>
                <a:lnTo>
                  <a:pt x="244094" y="1175257"/>
                </a:lnTo>
                <a:close/>
              </a:path>
              <a:path w="2270125" h="1325245">
                <a:moveTo>
                  <a:pt x="200151" y="1200912"/>
                </a:moveTo>
                <a:lnTo>
                  <a:pt x="167259" y="1219962"/>
                </a:lnTo>
                <a:lnTo>
                  <a:pt x="173609" y="1231011"/>
                </a:lnTo>
                <a:lnTo>
                  <a:pt x="206501" y="1211834"/>
                </a:lnTo>
                <a:lnTo>
                  <a:pt x="200151" y="1200912"/>
                </a:lnTo>
                <a:close/>
              </a:path>
              <a:path w="2270125" h="1325245">
                <a:moveTo>
                  <a:pt x="156210" y="1226439"/>
                </a:moveTo>
                <a:lnTo>
                  <a:pt x="123316" y="1245615"/>
                </a:lnTo>
                <a:lnTo>
                  <a:pt x="129666" y="1256538"/>
                </a:lnTo>
                <a:lnTo>
                  <a:pt x="162560" y="1237361"/>
                </a:lnTo>
                <a:lnTo>
                  <a:pt x="156210" y="1226439"/>
                </a:lnTo>
                <a:close/>
              </a:path>
              <a:path w="2270125" h="1325245">
                <a:moveTo>
                  <a:pt x="54483" y="1234313"/>
                </a:moveTo>
                <a:lnTo>
                  <a:pt x="50546" y="1235455"/>
                </a:lnTo>
                <a:lnTo>
                  <a:pt x="48895" y="1238503"/>
                </a:lnTo>
                <a:lnTo>
                  <a:pt x="0" y="1324737"/>
                </a:lnTo>
                <a:lnTo>
                  <a:pt x="102615" y="1324737"/>
                </a:lnTo>
                <a:lnTo>
                  <a:pt x="103504" y="1323848"/>
                </a:lnTo>
                <a:lnTo>
                  <a:pt x="13970" y="1323848"/>
                </a:lnTo>
                <a:lnTo>
                  <a:pt x="7620" y="1312926"/>
                </a:lnTo>
                <a:lnTo>
                  <a:pt x="24511" y="1303019"/>
                </a:lnTo>
                <a:lnTo>
                  <a:pt x="26840" y="1303019"/>
                </a:lnTo>
                <a:lnTo>
                  <a:pt x="59944" y="1244727"/>
                </a:lnTo>
                <a:lnTo>
                  <a:pt x="61595" y="1241678"/>
                </a:lnTo>
                <a:lnTo>
                  <a:pt x="60578" y="1237868"/>
                </a:lnTo>
                <a:lnTo>
                  <a:pt x="54483" y="1234313"/>
                </a:lnTo>
                <a:close/>
              </a:path>
              <a:path w="2270125" h="1325245">
                <a:moveTo>
                  <a:pt x="24511" y="1303019"/>
                </a:moveTo>
                <a:lnTo>
                  <a:pt x="7620" y="1312926"/>
                </a:lnTo>
                <a:lnTo>
                  <a:pt x="13970" y="1323848"/>
                </a:lnTo>
                <a:lnTo>
                  <a:pt x="18137" y="1321435"/>
                </a:lnTo>
                <a:lnTo>
                  <a:pt x="16383" y="1321435"/>
                </a:lnTo>
                <a:lnTo>
                  <a:pt x="10922" y="1312037"/>
                </a:lnTo>
                <a:lnTo>
                  <a:pt x="21719" y="1312037"/>
                </a:lnTo>
                <a:lnTo>
                  <a:pt x="25682" y="1305058"/>
                </a:lnTo>
                <a:lnTo>
                  <a:pt x="24511" y="1303019"/>
                </a:lnTo>
                <a:close/>
              </a:path>
              <a:path w="2270125" h="1325245">
                <a:moveTo>
                  <a:pt x="102615" y="1312037"/>
                </a:moveTo>
                <a:lnTo>
                  <a:pt x="29693" y="1312037"/>
                </a:lnTo>
                <a:lnTo>
                  <a:pt x="30861" y="1314068"/>
                </a:lnTo>
                <a:lnTo>
                  <a:pt x="13970" y="1323848"/>
                </a:lnTo>
                <a:lnTo>
                  <a:pt x="103504" y="1323848"/>
                </a:lnTo>
                <a:lnTo>
                  <a:pt x="105410" y="1321942"/>
                </a:lnTo>
                <a:lnTo>
                  <a:pt x="105410" y="1314957"/>
                </a:lnTo>
                <a:lnTo>
                  <a:pt x="102615" y="1312037"/>
                </a:lnTo>
                <a:close/>
              </a:path>
              <a:path w="2270125" h="1325245">
                <a:moveTo>
                  <a:pt x="21719" y="1312037"/>
                </a:moveTo>
                <a:lnTo>
                  <a:pt x="10922" y="1312037"/>
                </a:lnTo>
                <a:lnTo>
                  <a:pt x="16383" y="1321435"/>
                </a:lnTo>
                <a:lnTo>
                  <a:pt x="21719" y="1312037"/>
                </a:lnTo>
                <a:close/>
              </a:path>
              <a:path w="2270125" h="1325245">
                <a:moveTo>
                  <a:pt x="25682" y="1305058"/>
                </a:moveTo>
                <a:lnTo>
                  <a:pt x="16383" y="1321435"/>
                </a:lnTo>
                <a:lnTo>
                  <a:pt x="18137" y="1321435"/>
                </a:lnTo>
                <a:lnTo>
                  <a:pt x="30861" y="1314068"/>
                </a:lnTo>
                <a:lnTo>
                  <a:pt x="25682" y="1305058"/>
                </a:lnTo>
                <a:close/>
              </a:path>
              <a:path w="2270125" h="1325245">
                <a:moveTo>
                  <a:pt x="68452" y="1277492"/>
                </a:moveTo>
                <a:lnTo>
                  <a:pt x="35433" y="1296669"/>
                </a:lnTo>
                <a:lnTo>
                  <a:pt x="41910" y="1307591"/>
                </a:lnTo>
                <a:lnTo>
                  <a:pt x="74802" y="1288541"/>
                </a:lnTo>
                <a:lnTo>
                  <a:pt x="68452" y="1277492"/>
                </a:lnTo>
                <a:close/>
              </a:path>
              <a:path w="2270125" h="1325245">
                <a:moveTo>
                  <a:pt x="26840" y="1303019"/>
                </a:moveTo>
                <a:lnTo>
                  <a:pt x="24511" y="1303019"/>
                </a:lnTo>
                <a:lnTo>
                  <a:pt x="25682" y="1305058"/>
                </a:lnTo>
                <a:lnTo>
                  <a:pt x="26840" y="1303019"/>
                </a:lnTo>
                <a:close/>
              </a:path>
              <a:path w="2270125" h="1325245">
                <a:moveTo>
                  <a:pt x="112267" y="1251965"/>
                </a:moveTo>
                <a:lnTo>
                  <a:pt x="79375" y="1271142"/>
                </a:lnTo>
                <a:lnTo>
                  <a:pt x="85725" y="1282064"/>
                </a:lnTo>
                <a:lnTo>
                  <a:pt x="118745" y="1262888"/>
                </a:lnTo>
                <a:lnTo>
                  <a:pt x="112267" y="1251965"/>
                </a:lnTo>
                <a:close/>
              </a:path>
            </a:pathLst>
          </a:custGeom>
          <a:solidFill>
            <a:srgbClr val="D16248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11810" y="530689"/>
            <a:ext cx="2912110" cy="9410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3200" spc="-15">
                <a:solidFill>
                  <a:srgbClr val="221F1F"/>
                </a:solidFill>
                <a:latin typeface="Times New Roman"/>
                <a:cs typeface="Times New Roman"/>
              </a:rPr>
              <a:t>(B)</a:t>
            </a:r>
            <a:r>
              <a:rPr dirty="0" sz="3200" spc="-5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dirty="0" sz="3200" spc="-15">
                <a:solidFill>
                  <a:srgbClr val="221F1F"/>
                </a:solidFill>
                <a:latin typeface="Times New Roman"/>
                <a:cs typeface="Times New Roman"/>
              </a:rPr>
              <a:t>[Ross])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88523" y="5750133"/>
            <a:ext cx="231140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is</a:t>
            </a:r>
            <a:endParaRPr sz="225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6750" y="1473200"/>
            <a:ext cx="9134475" cy="879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70951" y="4540313"/>
            <a:ext cx="1916049" cy="750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88073" y="609600"/>
            <a:ext cx="2835275" cy="862330"/>
          </a:xfrm>
          <a:custGeom>
            <a:avLst/>
            <a:gdLst/>
            <a:ahLst/>
            <a:cxnLst/>
            <a:rect l="l" t="t" r="r" b="b"/>
            <a:pathLst>
              <a:path w="2835275" h="862330">
                <a:moveTo>
                  <a:pt x="0" y="862076"/>
                </a:moveTo>
                <a:lnTo>
                  <a:pt x="2835275" y="862076"/>
                </a:lnTo>
                <a:lnTo>
                  <a:pt x="2835275" y="0"/>
                </a:lnTo>
                <a:lnTo>
                  <a:pt x="0" y="0"/>
                </a:lnTo>
                <a:lnTo>
                  <a:pt x="0" y="862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17473" y="517989"/>
            <a:ext cx="6007100" cy="431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486400" algn="l"/>
              </a:tabLst>
            </a:pPr>
            <a:r>
              <a:rPr dirty="0" sz="3200" spc="-20" b="1">
                <a:solidFill>
                  <a:srgbClr val="221F1F"/>
                </a:solidFill>
                <a:latin typeface="Times New Roman"/>
                <a:cs typeface="Times New Roman"/>
              </a:rPr>
              <a:t>Ex</a:t>
            </a:r>
            <a:r>
              <a:rPr dirty="0" sz="3200" spc="-15" b="1">
                <a:solidFill>
                  <a:srgbClr val="221F1F"/>
                </a:solidFill>
                <a:latin typeface="Times New Roman"/>
                <a:cs typeface="Times New Roman"/>
              </a:rPr>
              <a:t>a</a:t>
            </a:r>
            <a:r>
              <a:rPr dirty="0" sz="3200" spc="-20" b="1">
                <a:solidFill>
                  <a:srgbClr val="221F1F"/>
                </a:solidFill>
                <a:latin typeface="Times New Roman"/>
                <a:cs typeface="Times New Roman"/>
              </a:rPr>
              <a:t>mple</a:t>
            </a:r>
            <a:r>
              <a:rPr dirty="0" sz="3200" b="1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dirty="0" sz="3200" spc="-20">
                <a:solidFill>
                  <a:srgbClr val="221F1F"/>
                </a:solidFill>
                <a:latin typeface="Times New Roman"/>
                <a:cs typeface="Times New Roman"/>
              </a:rPr>
              <a:t>(</a:t>
            </a:r>
            <a:r>
              <a:rPr dirty="0" sz="2800" spc="-5">
                <a:solidFill>
                  <a:srgbClr val="221F1F"/>
                </a:solidFill>
                <a:latin typeface="Microsoft JhengHei"/>
                <a:cs typeface="Microsoft JhengHei"/>
              </a:rPr>
              <a:t>Infini</a:t>
            </a:r>
            <a:r>
              <a:rPr dirty="0" sz="2800" spc="-25">
                <a:solidFill>
                  <a:srgbClr val="221F1F"/>
                </a:solidFill>
                <a:latin typeface="Microsoft JhengHei"/>
                <a:cs typeface="Microsoft JhengHei"/>
              </a:rPr>
              <a:t>t</a:t>
            </a:r>
            <a:r>
              <a:rPr dirty="0" sz="2800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800" spc="-1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800">
                <a:solidFill>
                  <a:srgbClr val="221F1F"/>
                </a:solidFill>
                <a:latin typeface="Microsoft JhengHei"/>
                <a:cs typeface="Microsoft JhengHei"/>
              </a:rPr>
              <a:t>Se</a:t>
            </a:r>
            <a:r>
              <a:rPr dirty="0" sz="2800" spc="114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800" spc="-25">
                <a:solidFill>
                  <a:srgbClr val="221F1F"/>
                </a:solidFill>
                <a:latin typeface="Microsoft JhengHei"/>
                <a:cs typeface="Microsoft JhengHei"/>
              </a:rPr>
              <a:t>v</a:t>
            </a:r>
            <a:r>
              <a:rPr dirty="0" sz="2800" spc="-5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800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800" spc="-1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800">
                <a:solidFill>
                  <a:srgbClr val="221F1F"/>
                </a:solidFill>
                <a:latin typeface="Microsoft JhengHei"/>
                <a:cs typeface="Microsoft JhengHei"/>
              </a:rPr>
              <a:t>Queue	</a:t>
            </a:r>
            <a:r>
              <a:rPr dirty="0" sz="3200" spc="-15">
                <a:solidFill>
                  <a:srgbClr val="221F1F"/>
                </a:solidFill>
                <a:latin typeface="Times New Roman"/>
                <a:cs typeface="Times New Roman"/>
              </a:rPr>
              <a:t>2.4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7473" y="2734246"/>
            <a:ext cx="1729105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2500"/>
              </a:lnSpc>
            </a:pPr>
            <a:r>
              <a:rPr dirty="0" sz="2000" spc="-10" b="1">
                <a:solidFill>
                  <a:srgbClr val="221F1F"/>
                </a:solidFill>
                <a:latin typeface="Calibri"/>
                <a:cs typeface="Calibri"/>
              </a:rPr>
              <a:t>Hi</a:t>
            </a:r>
            <a:r>
              <a:rPr dirty="0" sz="2000" spc="-35" b="1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000" spc="-10" b="1">
                <a:solidFill>
                  <a:srgbClr val="221F1F"/>
                </a:solidFill>
                <a:latin typeface="Calibri"/>
                <a:cs typeface="Calibri"/>
              </a:rPr>
              <a:t>t:</a:t>
            </a:r>
            <a:r>
              <a:rPr dirty="0" sz="2000" spc="-10" b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221F1F"/>
                </a:solidFill>
                <a:latin typeface="Calibri"/>
                <a:cs typeface="Calibri"/>
              </a:rPr>
              <a:t>L</a:t>
            </a:r>
            <a:r>
              <a:rPr dirty="0" sz="2000" spc="-20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000" spc="-1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0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dirty="0" sz="2000" spc="-25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dirty="0" sz="2000" spc="-35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dirty="0" sz="2000" spc="-1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dirty="0" sz="2000" spc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dirty="0" sz="2000" spc="-45">
                <a:solidFill>
                  <a:srgbClr val="006FC0"/>
                </a:solidFill>
                <a:latin typeface="Calibri"/>
                <a:cs typeface="Calibri"/>
              </a:rPr>
              <a:t>v</a:t>
            </a:r>
            <a:r>
              <a:rPr dirty="0" sz="2000" spc="-10">
                <a:solidFill>
                  <a:srgbClr val="006FC0"/>
                </a:solidFill>
                <a:latin typeface="Calibri"/>
                <a:cs typeface="Calibri"/>
              </a:rPr>
              <a:t>al</a:t>
            </a:r>
            <a:r>
              <a:rPr dirty="0" sz="2000" spc="2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006FC0"/>
                </a:solidFill>
                <a:latin typeface="Calibri"/>
                <a:cs typeface="Calibri"/>
              </a:rPr>
              <a:t>(</a:t>
            </a:r>
            <a:r>
              <a:rPr dirty="0" sz="2000" spc="-15" i="1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dirty="0" sz="2000" spc="-5" i="1">
                <a:solidFill>
                  <a:srgbClr val="006FC0"/>
                </a:solidFill>
                <a:latin typeface="Calibri"/>
                <a:cs typeface="Calibri"/>
              </a:rPr>
              <a:t>,</a:t>
            </a:r>
            <a:r>
              <a:rPr dirty="0" sz="2000" i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10" i="1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dirty="0" sz="2000" i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6FC0"/>
                </a:solidFill>
                <a:latin typeface="Calibri"/>
                <a:cs typeface="Calibri"/>
              </a:rPr>
              <a:t>+</a:t>
            </a:r>
            <a:r>
              <a:rPr dirty="0" sz="2000" spc="-10" i="1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dirty="0" sz="2000" spc="5" i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6FC0"/>
                </a:solidFill>
                <a:latin typeface="Calibri"/>
                <a:cs typeface="Calibri"/>
              </a:rPr>
              <a:t>)</a:t>
            </a:r>
            <a:r>
              <a:rPr dirty="0" sz="2000">
                <a:solidFill>
                  <a:srgbClr val="221F1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63721" y="2734246"/>
            <a:ext cx="6422390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20">
                <a:solidFill>
                  <a:srgbClr val="221F1F"/>
                </a:solidFill>
                <a:latin typeface="Calibri"/>
                <a:cs typeface="Calibri"/>
              </a:rPr>
              <a:t>deno</a:t>
            </a:r>
            <a:r>
              <a:rPr dirty="0" sz="2000" spc="-25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000" spc="-10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00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dirty="0" sz="2000" spc="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06FC0"/>
                </a:solidFill>
                <a:latin typeface="Calibri"/>
                <a:cs typeface="Calibri"/>
              </a:rPr>
              <a:t>numbe</a:t>
            </a:r>
            <a:r>
              <a:rPr dirty="0" sz="2000" spc="-1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dirty="0" sz="2000" spc="1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dirty="0" sz="2000" spc="-10">
                <a:solidFill>
                  <a:srgbClr val="006FC0"/>
                </a:solidFill>
                <a:latin typeface="Calibri"/>
                <a:cs typeface="Calibri"/>
              </a:rPr>
              <a:t>f</a:t>
            </a:r>
            <a:r>
              <a:rPr dirty="0" sz="2000" spc="-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006FC0"/>
                </a:solidFill>
                <a:latin typeface="Calibri"/>
                <a:cs typeface="Calibri"/>
              </a:rPr>
              <a:t>se</a:t>
            </a:r>
            <a:r>
              <a:rPr dirty="0" sz="2000" spc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dirty="0" sz="2000" spc="-10">
                <a:solidFill>
                  <a:srgbClr val="006FC0"/>
                </a:solidFill>
                <a:latin typeface="Calibri"/>
                <a:cs typeface="Calibri"/>
              </a:rPr>
              <a:t>v</a:t>
            </a:r>
            <a:r>
              <a:rPr dirty="0" sz="2000" spc="-1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dirty="0" sz="2000" spc="-10">
                <a:solidFill>
                  <a:srgbClr val="006FC0"/>
                </a:solidFill>
                <a:latin typeface="Calibri"/>
                <a:cs typeface="Calibri"/>
              </a:rPr>
              <a:t>ce</a:t>
            </a:r>
            <a:r>
              <a:rPr dirty="0" sz="2000" spc="2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3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dirty="0" sz="2000" spc="-20">
                <a:solidFill>
                  <a:srgbClr val="006FC0"/>
                </a:solidFill>
                <a:latin typeface="Calibri"/>
                <a:cs typeface="Calibri"/>
              </a:rPr>
              <a:t>ompl</a:t>
            </a:r>
            <a:r>
              <a:rPr dirty="0" sz="2000" spc="-2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dirty="0" sz="2000" spc="-10">
                <a:solidFill>
                  <a:srgbClr val="006FC0"/>
                </a:solidFill>
                <a:latin typeface="Calibri"/>
                <a:cs typeface="Calibri"/>
              </a:rPr>
              <a:t>tions</a:t>
            </a:r>
            <a:r>
              <a:rPr dirty="0" sz="2000" spc="3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006FC0"/>
                </a:solidFill>
                <a:latin typeface="Calibri"/>
                <a:cs typeface="Calibri"/>
              </a:rPr>
              <a:t>(dep</a:t>
            </a:r>
            <a:r>
              <a:rPr dirty="0" sz="2000" spc="-10">
                <a:solidFill>
                  <a:srgbClr val="006FC0"/>
                </a:solidFill>
                <a:latin typeface="Calibri"/>
                <a:cs typeface="Calibri"/>
              </a:rPr>
              <a:t>artu</a:t>
            </a:r>
            <a:r>
              <a:rPr dirty="0" sz="2000" spc="-35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dirty="0" sz="2000" spc="-5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dirty="0" sz="2000" spc="-15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dirty="0" sz="2000" spc="-10">
                <a:solidFill>
                  <a:srgbClr val="006FC0"/>
                </a:solidFill>
                <a:latin typeface="Calibri"/>
                <a:cs typeface="Calibri"/>
              </a:rPr>
              <a:t>)</a:t>
            </a:r>
            <a:r>
              <a:rPr dirty="0" sz="2000" spc="3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dirty="0" sz="2000" spc="-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7473" y="3748042"/>
            <a:ext cx="5836285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240">
                <a:solidFill>
                  <a:srgbClr val="221F1F"/>
                </a:solidFill>
                <a:latin typeface="Microsoft JhengHei"/>
                <a:cs typeface="Microsoft JhengHei"/>
              </a:rPr>
              <a:t>T</a:t>
            </a:r>
            <a:r>
              <a:rPr dirty="0" sz="2000" spc="-15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000" spc="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000" spc="-20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000" spc="-40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000" spc="-15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000" spc="-30">
                <a:solidFill>
                  <a:srgbClr val="221F1F"/>
                </a:solidFill>
                <a:latin typeface="Microsoft JhengHei"/>
                <a:cs typeface="Microsoft JhengHei"/>
              </a:rPr>
              <a:t>v</a:t>
            </a:r>
            <a:r>
              <a:rPr dirty="0" sz="2000" spc="-15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000" spc="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000" spc="-15">
                <a:solidFill>
                  <a:srgbClr val="221F1F"/>
                </a:solidFill>
                <a:latin typeface="Microsoft JhengHei"/>
                <a:cs typeface="Microsoft JhengHei"/>
              </a:rPr>
              <a:t>the</a:t>
            </a:r>
            <a:r>
              <a:rPr dirty="0" sz="2000" spc="-1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000" spc="-20">
                <a:solidFill>
                  <a:srgbClr val="221F1F"/>
                </a:solidFill>
                <a:latin typeface="Microsoft JhengHei"/>
                <a:cs typeface="Microsoft JhengHei"/>
              </a:rPr>
              <a:t>abo</a:t>
            </a:r>
            <a:r>
              <a:rPr dirty="0" sz="2000" spc="-25">
                <a:solidFill>
                  <a:srgbClr val="221F1F"/>
                </a:solidFill>
                <a:latin typeface="Microsoft JhengHei"/>
                <a:cs typeface="Microsoft JhengHei"/>
              </a:rPr>
              <a:t>v</a:t>
            </a:r>
            <a:r>
              <a:rPr dirty="0" sz="2000" spc="-15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00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000" spc="-15">
                <a:solidFill>
                  <a:srgbClr val="221F1F"/>
                </a:solidFill>
                <a:latin typeface="Microsoft JhengHei"/>
                <a:cs typeface="Microsoft JhengHei"/>
              </a:rPr>
              <a:t>sta</a:t>
            </a:r>
            <a:r>
              <a:rPr dirty="0" sz="2000" spc="-30">
                <a:solidFill>
                  <a:srgbClr val="221F1F"/>
                </a:solidFill>
                <a:latin typeface="Microsoft JhengHei"/>
                <a:cs typeface="Microsoft JhengHei"/>
              </a:rPr>
              <a:t>t</a:t>
            </a:r>
            <a:r>
              <a:rPr dirty="0" sz="2000" spc="-20">
                <a:solidFill>
                  <a:srgbClr val="221F1F"/>
                </a:solidFill>
                <a:latin typeface="Microsoft JhengHei"/>
                <a:cs typeface="Microsoft JhengHei"/>
              </a:rPr>
              <a:t>eme</a:t>
            </a:r>
            <a:r>
              <a:rPr dirty="0" sz="2000" spc="-10">
                <a:solidFill>
                  <a:srgbClr val="221F1F"/>
                </a:solidFill>
                <a:latin typeface="Microsoft JhengHei"/>
                <a:cs typeface="Microsoft JhengHei"/>
              </a:rPr>
              <a:t>n</a:t>
            </a:r>
            <a:r>
              <a:rPr dirty="0" sz="2000" spc="-10">
                <a:solidFill>
                  <a:srgbClr val="221F1F"/>
                </a:solidFill>
                <a:latin typeface="Microsoft JhengHei"/>
                <a:cs typeface="Microsoft JhengHei"/>
              </a:rPr>
              <a:t>t,</a:t>
            </a:r>
            <a:r>
              <a:rPr dirty="0" sz="200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000" spc="-35">
                <a:solidFill>
                  <a:srgbClr val="221F1F"/>
                </a:solidFill>
                <a:latin typeface="Microsoft JhengHei"/>
                <a:cs typeface="Microsoft JhengHei"/>
              </a:rPr>
              <a:t>w</a:t>
            </a:r>
            <a:r>
              <a:rPr dirty="0" sz="2000" spc="-15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000" spc="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000" spc="-15">
                <a:solidFill>
                  <a:srgbClr val="221F1F"/>
                </a:solidFill>
                <a:latin typeface="Microsoft JhengHei"/>
                <a:cs typeface="Microsoft JhengHei"/>
              </a:rPr>
              <a:t>shal</a:t>
            </a:r>
            <a:r>
              <a:rPr dirty="0" sz="2000" spc="-10">
                <a:solidFill>
                  <a:srgbClr val="221F1F"/>
                </a:solidFill>
                <a:latin typeface="Microsoft JhengHei"/>
                <a:cs typeface="Microsoft JhengHei"/>
              </a:rPr>
              <a:t>l</a:t>
            </a:r>
            <a:r>
              <a:rPr dirty="0" sz="2000" spc="-1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000" spc="-10">
                <a:solidFill>
                  <a:srgbClr val="221F1F"/>
                </a:solidFill>
                <a:latin typeface="Microsoft JhengHei"/>
                <a:cs typeface="Microsoft JhengHei"/>
              </a:rPr>
              <a:t>fi</a:t>
            </a:r>
            <a:r>
              <a:rPr dirty="0" sz="2000" spc="-5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000" spc="-15">
                <a:solidFill>
                  <a:srgbClr val="221F1F"/>
                </a:solidFill>
                <a:latin typeface="Microsoft JhengHei"/>
                <a:cs typeface="Microsoft JhengHei"/>
              </a:rPr>
              <a:t>s</a:t>
            </a:r>
            <a:r>
              <a:rPr dirty="0" sz="2000" spc="-10">
                <a:solidFill>
                  <a:srgbClr val="221F1F"/>
                </a:solidFill>
                <a:latin typeface="Microsoft JhengHei"/>
                <a:cs typeface="Microsoft JhengHei"/>
              </a:rPr>
              <a:t>t</a:t>
            </a:r>
            <a:r>
              <a:rPr dirty="0" sz="2000" spc="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000" spc="-20">
                <a:solidFill>
                  <a:srgbClr val="221F1F"/>
                </a:solidFill>
                <a:latin typeface="Microsoft JhengHei"/>
                <a:cs typeface="Microsoft JhengHei"/>
              </a:rPr>
              <a:t>show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6401" y="4777059"/>
            <a:ext cx="8545830" cy="1666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83870" indent="-471170">
              <a:lnSpc>
                <a:spcPct val="100000"/>
              </a:lnSpc>
              <a:buClr>
                <a:srgbClr val="221F1F"/>
              </a:buClr>
              <a:buFont typeface="Microsoft JhengHei"/>
              <a:buAutoNum type="arabicParenBoth"/>
              <a:tabLst>
                <a:tab pos="1936114" algn="l"/>
              </a:tabLst>
            </a:pP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follows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a </a:t>
            </a:r>
            <a:r>
              <a:rPr dirty="0" sz="2250" spc="-95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oisson distribution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with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mea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n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=</a:t>
            </a:r>
            <a:endParaRPr sz="2250">
              <a:latin typeface="Microsoft JhengHei"/>
              <a:cs typeface="Microsoft JhengHei"/>
            </a:endParaRPr>
          </a:p>
          <a:p>
            <a:pPr marL="483870" marR="5080" indent="-428625">
              <a:lnSpc>
                <a:spcPct val="111100"/>
              </a:lnSpc>
              <a:spcBef>
                <a:spcPts val="1660"/>
              </a:spcBef>
              <a:buClr>
                <a:srgbClr val="221F1F"/>
              </a:buClr>
              <a:buFont typeface="Microsoft JhengHei"/>
              <a:buAutoNum type="arabicParenBoth"/>
              <a:tabLst>
                <a:tab pos="478790" algn="l"/>
                <a:tab pos="2731770" algn="l"/>
              </a:tabLst>
            </a:pP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The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 n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u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mbe</a:t>
            </a:r>
            <a:r>
              <a:rPr dirty="0" sz="2250" spc="10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s </a:t>
            </a:r>
            <a:r>
              <a:rPr dirty="0" sz="2250" spc="-40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f	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se</a:t>
            </a:r>
            <a:r>
              <a:rPr dirty="0" sz="2250" spc="85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vice</a:t>
            </a:r>
            <a:r>
              <a:rPr dirty="0" sz="2250" spc="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completions</a:t>
            </a:r>
            <a:r>
              <a:rPr dirty="0" sz="2250" spc="-1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(de</a:t>
            </a:r>
            <a:r>
              <a:rPr dirty="0" sz="2250" spc="-40">
                <a:solidFill>
                  <a:srgbClr val="221F1F"/>
                </a:solidFill>
                <a:latin typeface="Microsoft JhengHei"/>
                <a:cs typeface="Microsoft JhengHei"/>
              </a:rPr>
              <a:t>p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</a:t>
            </a:r>
            <a:r>
              <a:rPr dirty="0" sz="2250" spc="65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tu</a:t>
            </a:r>
            <a:r>
              <a:rPr dirty="0" sz="2250" spc="-35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s)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i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n dis</a:t>
            </a:r>
            <a:r>
              <a:rPr dirty="0" sz="2250" spc="5">
                <a:solidFill>
                  <a:srgbClr val="221F1F"/>
                </a:solidFill>
                <a:latin typeface="Microsoft JhengHei"/>
                <a:cs typeface="Microsoft JhengHei"/>
              </a:rPr>
              <a:t>j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oint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in</a:t>
            </a:r>
            <a:r>
              <a:rPr dirty="0" sz="2250" spc="-20">
                <a:solidFill>
                  <a:srgbClr val="221F1F"/>
                </a:solidFill>
                <a:latin typeface="Microsoft JhengHei"/>
                <a:cs typeface="Microsoft JhengHei"/>
              </a:rPr>
              <a:t>t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250" spc="90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 spc="-45">
                <a:solidFill>
                  <a:srgbClr val="221F1F"/>
                </a:solidFill>
                <a:latin typeface="Microsoft JhengHei"/>
                <a:cs typeface="Microsoft JhengHei"/>
              </a:rPr>
              <a:t>v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al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s</a:t>
            </a:r>
            <a:r>
              <a:rPr dirty="0" sz="2250" spc="1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a</a:t>
            </a:r>
            <a:r>
              <a:rPr dirty="0" sz="2250" spc="-35">
                <a:solidFill>
                  <a:srgbClr val="221F1F"/>
                </a:solidFill>
                <a:latin typeface="Microsoft JhengHei"/>
                <a:cs typeface="Microsoft JhengHei"/>
              </a:rPr>
              <a:t>r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e</a:t>
            </a:r>
            <a:r>
              <a:rPr dirty="0" sz="2250" spc="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independe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n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t,</a:t>
            </a:r>
            <a:r>
              <a:rPr dirty="0" sz="2250" spc="2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i.e.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,</a:t>
            </a:r>
            <a:r>
              <a:rPr dirty="0" sz="2250" spc="10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let</a:t>
            </a:r>
            <a:endParaRPr sz="2250">
              <a:latin typeface="Microsoft JhengHei"/>
              <a:cs typeface="Microsoft JhengHei"/>
            </a:endParaRPr>
          </a:p>
          <a:p>
            <a:pPr marL="483870">
              <a:lnSpc>
                <a:spcPct val="100000"/>
              </a:lnSpc>
              <a:spcBef>
                <a:spcPts val="300"/>
              </a:spcBef>
            </a:pPr>
            <a:r>
              <a:rPr dirty="0" sz="2250" spc="-5">
                <a:solidFill>
                  <a:srgbClr val="221F1F"/>
                </a:solidFill>
                <a:latin typeface="Microsoft JhengHei"/>
                <a:cs typeface="Microsoft JhengHei"/>
              </a:rPr>
              <a:t>independe</a:t>
            </a:r>
            <a:r>
              <a:rPr dirty="0" sz="2250" spc="-10">
                <a:solidFill>
                  <a:srgbClr val="221F1F"/>
                </a:solidFill>
                <a:latin typeface="Microsoft JhengHei"/>
                <a:cs typeface="Microsoft JhengHei"/>
              </a:rPr>
              <a:t>n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t</a:t>
            </a:r>
            <a:r>
              <a:rPr dirty="0" sz="2250" spc="15">
                <a:solidFill>
                  <a:srgbClr val="221F1F"/>
                </a:solidFill>
                <a:latin typeface="Microsoft JhengHei"/>
                <a:cs typeface="Microsoft JhengHei"/>
              </a:rPr>
              <a:t> </a:t>
            </a:r>
            <a:r>
              <a:rPr dirty="0" sz="2250" spc="-45">
                <a:solidFill>
                  <a:srgbClr val="221F1F"/>
                </a:solidFill>
                <a:latin typeface="Microsoft JhengHei"/>
                <a:cs typeface="Microsoft JhengHei"/>
              </a:rPr>
              <a:t>o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f</a:t>
            </a:r>
            <a:endParaRPr sz="2250">
              <a:latin typeface="Microsoft JhengHei"/>
              <a:cs typeface="Microsoft JhengHe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32146" y="1018540"/>
            <a:ext cx="1456055" cy="461009"/>
          </a:xfrm>
          <a:custGeom>
            <a:avLst/>
            <a:gdLst/>
            <a:ahLst/>
            <a:cxnLst/>
            <a:rect l="l" t="t" r="r" b="b"/>
            <a:pathLst>
              <a:path w="1456054" h="461009">
                <a:moveTo>
                  <a:pt x="1419690" y="28595"/>
                </a:moveTo>
                <a:lnTo>
                  <a:pt x="0" y="448564"/>
                </a:lnTo>
                <a:lnTo>
                  <a:pt x="3682" y="460756"/>
                </a:lnTo>
                <a:lnTo>
                  <a:pt x="1423217" y="40708"/>
                </a:lnTo>
                <a:lnTo>
                  <a:pt x="1431822" y="31561"/>
                </a:lnTo>
                <a:lnTo>
                  <a:pt x="1419690" y="28595"/>
                </a:lnTo>
                <a:close/>
              </a:path>
              <a:path w="1456054" h="461009">
                <a:moveTo>
                  <a:pt x="1446168" y="21971"/>
                </a:moveTo>
                <a:lnTo>
                  <a:pt x="1442084" y="21971"/>
                </a:lnTo>
                <a:lnTo>
                  <a:pt x="1445768" y="34036"/>
                </a:lnTo>
                <a:lnTo>
                  <a:pt x="1423217" y="40708"/>
                </a:lnTo>
                <a:lnTo>
                  <a:pt x="1378838" y="87884"/>
                </a:lnTo>
                <a:lnTo>
                  <a:pt x="1376426" y="90424"/>
                </a:lnTo>
                <a:lnTo>
                  <a:pt x="1376552" y="94488"/>
                </a:lnTo>
                <a:lnTo>
                  <a:pt x="1381632" y="99314"/>
                </a:lnTo>
                <a:lnTo>
                  <a:pt x="1385697" y="99187"/>
                </a:lnTo>
                <a:lnTo>
                  <a:pt x="1388109" y="96647"/>
                </a:lnTo>
                <a:lnTo>
                  <a:pt x="1456054" y="24384"/>
                </a:lnTo>
                <a:lnTo>
                  <a:pt x="1446168" y="21971"/>
                </a:lnTo>
                <a:close/>
              </a:path>
              <a:path w="1456054" h="461009">
                <a:moveTo>
                  <a:pt x="1431822" y="31561"/>
                </a:moveTo>
                <a:lnTo>
                  <a:pt x="1423217" y="40708"/>
                </a:lnTo>
                <a:lnTo>
                  <a:pt x="1445338" y="34163"/>
                </a:lnTo>
                <a:lnTo>
                  <a:pt x="1442465" y="34163"/>
                </a:lnTo>
                <a:lnTo>
                  <a:pt x="1431822" y="31561"/>
                </a:lnTo>
                <a:close/>
              </a:path>
              <a:path w="1456054" h="461009">
                <a:moveTo>
                  <a:pt x="1439290" y="23622"/>
                </a:moveTo>
                <a:lnTo>
                  <a:pt x="1431822" y="31561"/>
                </a:lnTo>
                <a:lnTo>
                  <a:pt x="1442465" y="34163"/>
                </a:lnTo>
                <a:lnTo>
                  <a:pt x="1439290" y="23622"/>
                </a:lnTo>
                <a:close/>
              </a:path>
              <a:path w="1456054" h="461009">
                <a:moveTo>
                  <a:pt x="1442588" y="23622"/>
                </a:moveTo>
                <a:lnTo>
                  <a:pt x="1439290" y="23622"/>
                </a:lnTo>
                <a:lnTo>
                  <a:pt x="1442465" y="34163"/>
                </a:lnTo>
                <a:lnTo>
                  <a:pt x="1445338" y="34163"/>
                </a:lnTo>
                <a:lnTo>
                  <a:pt x="1445768" y="34036"/>
                </a:lnTo>
                <a:lnTo>
                  <a:pt x="1442588" y="23622"/>
                </a:lnTo>
                <a:close/>
              </a:path>
              <a:path w="1456054" h="461009">
                <a:moveTo>
                  <a:pt x="1442084" y="21971"/>
                </a:moveTo>
                <a:lnTo>
                  <a:pt x="1419690" y="28595"/>
                </a:lnTo>
                <a:lnTo>
                  <a:pt x="1431822" y="31561"/>
                </a:lnTo>
                <a:lnTo>
                  <a:pt x="1439290" y="23622"/>
                </a:lnTo>
                <a:lnTo>
                  <a:pt x="1442588" y="23622"/>
                </a:lnTo>
                <a:lnTo>
                  <a:pt x="1442084" y="21971"/>
                </a:lnTo>
                <a:close/>
              </a:path>
              <a:path w="1456054" h="461009">
                <a:moveTo>
                  <a:pt x="1356359" y="0"/>
                </a:moveTo>
                <a:lnTo>
                  <a:pt x="1352930" y="2032"/>
                </a:lnTo>
                <a:lnTo>
                  <a:pt x="1352042" y="5461"/>
                </a:lnTo>
                <a:lnTo>
                  <a:pt x="1351279" y="8890"/>
                </a:lnTo>
                <a:lnTo>
                  <a:pt x="1353311" y="12319"/>
                </a:lnTo>
                <a:lnTo>
                  <a:pt x="1356740" y="13208"/>
                </a:lnTo>
                <a:lnTo>
                  <a:pt x="1419690" y="28595"/>
                </a:lnTo>
                <a:lnTo>
                  <a:pt x="1442084" y="21971"/>
                </a:lnTo>
                <a:lnTo>
                  <a:pt x="1446168" y="21971"/>
                </a:lnTo>
                <a:lnTo>
                  <a:pt x="1359788" y="889"/>
                </a:lnTo>
                <a:lnTo>
                  <a:pt x="13563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22925" y="5740336"/>
            <a:ext cx="4505325" cy="3222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303651" y="6119812"/>
            <a:ext cx="1611249" cy="3222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58925" y="2746438"/>
            <a:ext cx="1130300" cy="255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11250" y="4768850"/>
            <a:ext cx="1355725" cy="304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r>
              <a:rPr dirty="0" spc="-10"/>
              <a:t>56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31825" y="604837"/>
          <a:ext cx="9431655" cy="871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6249"/>
                <a:gridCol w="2835275"/>
                <a:gridCol w="539750"/>
              </a:tblGrid>
              <a:tr h="406400">
                <a:tc>
                  <a:txBody>
                    <a:bodyPr/>
                    <a:lstStyle/>
                    <a:p>
                      <a:pPr/>
                      <a:endParaRPr sz="22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B w="1778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dirty="0" sz="1600">
                          <a:latin typeface="Georgia"/>
                          <a:cs typeface="Georgia"/>
                        </a:rPr>
                        <a:t>Poisson</a:t>
                      </a:r>
                      <a:r>
                        <a:rPr dirty="0" sz="1600" spc="-5">
                          <a:latin typeface="Georgia"/>
                          <a:cs typeface="Georgia"/>
                        </a:rPr>
                        <a:t> A</a:t>
                      </a:r>
                      <a:r>
                        <a:rPr dirty="0" sz="1600">
                          <a:latin typeface="Georgia"/>
                          <a:cs typeface="Georgia"/>
                        </a:rPr>
                        <a:t>r</a:t>
                      </a:r>
                      <a:r>
                        <a:rPr dirty="0" sz="1600" spc="-10">
                          <a:latin typeface="Georgia"/>
                          <a:cs typeface="Georgia"/>
                        </a:rPr>
                        <a:t>r</a:t>
                      </a:r>
                      <a:r>
                        <a:rPr dirty="0" sz="1600">
                          <a:latin typeface="Georgia"/>
                          <a:cs typeface="Georgia"/>
                        </a:rPr>
                        <a:t>ival</a:t>
                      </a:r>
                      <a:endParaRPr sz="1600">
                        <a:latin typeface="Georgia"/>
                        <a:cs typeface="Georgia"/>
                      </a:endParaRPr>
                    </a:p>
                    <a:p>
                      <a:pPr marL="86995" marR="234950">
                        <a:lnSpc>
                          <a:spcPct val="100000"/>
                        </a:lnSpc>
                      </a:pPr>
                      <a:r>
                        <a:rPr dirty="0" sz="1600" spc="-5">
                          <a:latin typeface="Georgia"/>
                          <a:cs typeface="Georgia"/>
                        </a:rPr>
                        <a:t>Genera</a:t>
                      </a:r>
                      <a:r>
                        <a:rPr dirty="0" sz="1600">
                          <a:latin typeface="Georgia"/>
                          <a:cs typeface="Georgia"/>
                        </a:rPr>
                        <a:t>l</a:t>
                      </a:r>
                      <a:r>
                        <a:rPr dirty="0" sz="16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600" spc="-5">
                          <a:latin typeface="Georgia"/>
                          <a:cs typeface="Georgia"/>
                        </a:rPr>
                        <a:t>servic</a:t>
                      </a:r>
                      <a:r>
                        <a:rPr dirty="0" sz="160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600" spc="-5">
                          <a:latin typeface="Georgia"/>
                          <a:cs typeface="Georgia"/>
                        </a:rPr>
                        <a:t> distri</a:t>
                      </a:r>
                      <a:r>
                        <a:rPr dirty="0" sz="1600">
                          <a:latin typeface="Georgia"/>
                          <a:cs typeface="Georgia"/>
                        </a:rPr>
                        <a:t>bu</a:t>
                      </a:r>
                      <a:r>
                        <a:rPr dirty="0" sz="1600" spc="-5">
                          <a:latin typeface="Georgia"/>
                          <a:cs typeface="Georgia"/>
                        </a:rPr>
                        <a:t>tion</a:t>
                      </a:r>
                      <a:r>
                        <a:rPr dirty="0" sz="16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600">
                          <a:latin typeface="Georgia"/>
                          <a:cs typeface="Georgia"/>
                        </a:rPr>
                        <a:t>Infinite</a:t>
                      </a:r>
                      <a:r>
                        <a:rPr dirty="0" sz="16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600" spc="-5">
                          <a:latin typeface="Georgia"/>
                          <a:cs typeface="Georgia"/>
                        </a:rPr>
                        <a:t>serve</a:t>
                      </a:r>
                      <a:r>
                        <a:rPr dirty="0" sz="1600">
                          <a:latin typeface="Georgia"/>
                          <a:cs typeface="Georgia"/>
                        </a:rPr>
                        <a:t>r</a:t>
                      </a:r>
                      <a:r>
                        <a:rPr dirty="0" sz="1600" spc="-5">
                          <a:latin typeface="Georgia"/>
                          <a:cs typeface="Georgia"/>
                        </a:rPr>
                        <a:t> que</a:t>
                      </a:r>
                      <a:r>
                        <a:rPr dirty="0" sz="1600">
                          <a:latin typeface="Georgia"/>
                          <a:cs typeface="Georgia"/>
                        </a:rPr>
                        <a:t>ue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B w="1778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5675">
                <a:tc>
                  <a:txBody>
                    <a:bodyPr/>
                    <a:lstStyle/>
                    <a:p>
                      <a:pPr/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T w="1778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T w="1778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20"/>
              <a:t>P</a:t>
            </a:r>
            <a:r>
              <a:rPr dirty="0" spc="-70"/>
              <a:t>r</a:t>
            </a:r>
            <a:r>
              <a:rPr dirty="0" spc="-15"/>
              <a:t>oof</a:t>
            </a:r>
            <a:r>
              <a:rPr dirty="0" spc="-5"/>
              <a:t> </a:t>
            </a:r>
            <a:r>
              <a:rPr dirty="0" spc="-15"/>
              <a:t>(1)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8491" y="1346771"/>
            <a:ext cx="7291070" cy="696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Calibri"/>
                <a:cs typeface="Calibri"/>
              </a:rPr>
              <a:t>L</a:t>
            </a:r>
            <a:r>
              <a:rPr dirty="0" sz="2400" spc="-15">
                <a:latin typeface="Calibri"/>
                <a:cs typeface="Calibri"/>
              </a:rPr>
              <a:t>e</a:t>
            </a:r>
            <a:r>
              <a:rPr dirty="0" sz="2400">
                <a:latin typeface="Calibri"/>
                <a:cs typeface="Calibri"/>
              </a:rPr>
              <a:t>t an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arr</a:t>
            </a:r>
            <a:r>
              <a:rPr dirty="0" sz="2400" spc="-5">
                <a:latin typeface="Calibri"/>
                <a:cs typeface="Calibri"/>
              </a:rPr>
              <a:t>i</a:t>
            </a:r>
            <a:r>
              <a:rPr dirty="0" sz="2400" spc="-40">
                <a:latin typeface="Calibri"/>
                <a:cs typeface="Calibri"/>
              </a:rPr>
              <a:t>v</a:t>
            </a:r>
            <a:r>
              <a:rPr dirty="0" sz="2400">
                <a:latin typeface="Calibri"/>
                <a:cs typeface="Calibri"/>
              </a:rPr>
              <a:t>al </a:t>
            </a:r>
            <a:r>
              <a:rPr dirty="0" sz="2400" spc="-35">
                <a:latin typeface="Calibri"/>
                <a:cs typeface="Calibri"/>
              </a:rPr>
              <a:t>e</a:t>
            </a:r>
            <a:r>
              <a:rPr dirty="0" sz="2400" spc="-25">
                <a:latin typeface="Calibri"/>
                <a:cs typeface="Calibri"/>
              </a:rPr>
              <a:t>v</a:t>
            </a:r>
            <a:r>
              <a:rPr dirty="0" sz="2400">
                <a:latin typeface="Calibri"/>
                <a:cs typeface="Calibri"/>
              </a:rPr>
              <a:t>e</a:t>
            </a:r>
            <a:r>
              <a:rPr dirty="0" sz="2400" spc="-3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t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6FC0"/>
                </a:solidFill>
                <a:latin typeface="Calibri"/>
                <a:cs typeface="Calibri"/>
              </a:rPr>
              <a:t>typ</a:t>
            </a:r>
            <a:r>
              <a:rPr dirty="0" sz="2400" spc="-5">
                <a:solidFill>
                  <a:srgbClr val="006FC0"/>
                </a:solidFill>
                <a:latin typeface="Calibri"/>
                <a:cs typeface="Calibri"/>
              </a:rPr>
              <a:t>e-</a:t>
            </a:r>
            <a:r>
              <a:rPr dirty="0" sz="2400">
                <a:solidFill>
                  <a:srgbClr val="006FC0"/>
                </a:solidFill>
                <a:latin typeface="Calibri"/>
                <a:cs typeface="Calibri"/>
              </a:rPr>
              <a:t>1</a:t>
            </a:r>
            <a:r>
              <a:rPr dirty="0" sz="2400" spc="-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if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depa</a:t>
            </a:r>
            <a:r>
              <a:rPr dirty="0" sz="2400" spc="-10">
                <a:latin typeface="Calibri"/>
                <a:cs typeface="Calibri"/>
              </a:rPr>
              <a:t>r</a:t>
            </a:r>
            <a:r>
              <a:rPr dirty="0" sz="2400">
                <a:latin typeface="Calibri"/>
                <a:cs typeface="Calibri"/>
              </a:rPr>
              <a:t>ts in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</a:t>
            </a:r>
            <a:r>
              <a:rPr dirty="0" sz="2400" spc="-35">
                <a:latin typeface="Calibri"/>
                <a:cs typeface="Calibri"/>
              </a:rPr>
              <a:t>n</a:t>
            </a:r>
            <a:r>
              <a:rPr dirty="0" sz="2400" spc="-25">
                <a:latin typeface="Calibri"/>
                <a:cs typeface="Calibri"/>
              </a:rPr>
              <a:t>t</a:t>
            </a:r>
            <a:r>
              <a:rPr dirty="0" sz="2400" spc="-15">
                <a:latin typeface="Calibri"/>
                <a:cs typeface="Calibri"/>
              </a:rPr>
              <a:t>e</a:t>
            </a:r>
            <a:r>
              <a:rPr dirty="0" sz="2400" spc="0">
                <a:latin typeface="Calibri"/>
                <a:cs typeface="Calibri"/>
              </a:rPr>
              <a:t>r</a:t>
            </a:r>
            <a:r>
              <a:rPr dirty="0" sz="2400" spc="-40">
                <a:latin typeface="Calibri"/>
                <a:cs typeface="Calibri"/>
              </a:rPr>
              <a:t>v</a:t>
            </a:r>
            <a:r>
              <a:rPr dirty="0" sz="2400">
                <a:latin typeface="Calibri"/>
                <a:cs typeface="Calibri"/>
              </a:rPr>
              <a:t>al </a:t>
            </a:r>
            <a:r>
              <a:rPr dirty="0" sz="2400" spc="-5">
                <a:latin typeface="Calibri"/>
                <a:cs typeface="Calibri"/>
              </a:rPr>
              <a:t>(</a:t>
            </a:r>
            <a:r>
              <a:rPr dirty="0" sz="2400" i="1">
                <a:latin typeface="Calibri"/>
                <a:cs typeface="Calibri"/>
              </a:rPr>
              <a:t>s</a:t>
            </a:r>
            <a:r>
              <a:rPr dirty="0" sz="2400" spc="-10">
                <a:latin typeface="Calibri"/>
                <a:cs typeface="Calibri"/>
              </a:rPr>
              <a:t>,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s</a:t>
            </a:r>
            <a:r>
              <a:rPr dirty="0" sz="2400" spc="-5">
                <a:latin typeface="Calibri"/>
                <a:cs typeface="Calibri"/>
              </a:rPr>
              <a:t>+</a:t>
            </a:r>
            <a:r>
              <a:rPr dirty="0" sz="2400" spc="-5" i="1">
                <a:latin typeface="Calibri"/>
                <a:cs typeface="Calibri"/>
              </a:rPr>
              <a:t>t</a:t>
            </a:r>
            <a:r>
              <a:rPr dirty="0" sz="2400" spc="-5">
                <a:latin typeface="Calibri"/>
                <a:cs typeface="Calibri"/>
              </a:rPr>
              <a:t>),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An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a</a:t>
            </a:r>
            <a:r>
              <a:rPr dirty="0" sz="2400" spc="-20">
                <a:latin typeface="Calibri"/>
                <a:cs typeface="Calibri"/>
              </a:rPr>
              <a:t>r</a:t>
            </a:r>
            <a:r>
              <a:rPr dirty="0" sz="2400" spc="-10">
                <a:latin typeface="Calibri"/>
                <a:cs typeface="Calibri"/>
              </a:rPr>
              <a:t>ri</a:t>
            </a:r>
            <a:r>
              <a:rPr dirty="0" sz="2400" spc="-55">
                <a:latin typeface="Calibri"/>
                <a:cs typeface="Calibri"/>
              </a:rPr>
              <a:t>v</a:t>
            </a:r>
            <a:r>
              <a:rPr dirty="0" sz="2400">
                <a:latin typeface="Calibri"/>
                <a:cs typeface="Calibri"/>
              </a:rPr>
              <a:t>al </a:t>
            </a:r>
            <a:r>
              <a:rPr dirty="0" sz="2400" spc="-25">
                <a:latin typeface="Calibri"/>
                <a:cs typeface="Calibri"/>
              </a:rPr>
              <a:t>a</a:t>
            </a:r>
            <a:r>
              <a:rPr dirty="0" sz="2400" spc="-10">
                <a:latin typeface="Calibri"/>
                <a:cs typeface="Calibri"/>
              </a:rPr>
              <a:t>t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y</a:t>
            </a:r>
            <a:r>
              <a:rPr dirty="0" sz="2400" spc="-5" i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will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b</a:t>
            </a:r>
            <a:r>
              <a:rPr dirty="0" sz="2400" spc="-15">
                <a:latin typeface="Calibri"/>
                <a:cs typeface="Calibri"/>
              </a:rPr>
              <a:t>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006FC0"/>
                </a:solidFill>
                <a:latin typeface="Calibri"/>
                <a:cs typeface="Calibri"/>
              </a:rPr>
              <a:t>type</a:t>
            </a:r>
            <a:r>
              <a:rPr dirty="0" sz="2400" spc="-5">
                <a:solidFill>
                  <a:srgbClr val="006FC0"/>
                </a:solidFill>
                <a:latin typeface="Calibri"/>
                <a:cs typeface="Calibri"/>
              </a:rPr>
              <a:t>-</a:t>
            </a:r>
            <a:r>
              <a:rPr dirty="0" sz="2400" spc="-15">
                <a:solidFill>
                  <a:srgbClr val="006FC0"/>
                </a:solidFill>
                <a:latin typeface="Calibri"/>
                <a:cs typeface="Calibri"/>
              </a:rPr>
              <a:t>1</a:t>
            </a:r>
            <a:r>
              <a:rPr dirty="0" sz="2400" spc="-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with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p</a:t>
            </a:r>
            <a:r>
              <a:rPr dirty="0" sz="2400" spc="-40">
                <a:latin typeface="Calibri"/>
                <a:cs typeface="Calibri"/>
              </a:rPr>
              <a:t>r</a:t>
            </a:r>
            <a:r>
              <a:rPr dirty="0" sz="2400" spc="-5">
                <a:latin typeface="Calibri"/>
                <a:cs typeface="Calibri"/>
              </a:rPr>
              <a:t>obability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22500" y="2338324"/>
            <a:ext cx="5856351" cy="1279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14675" y="4806886"/>
            <a:ext cx="5113274" cy="2211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25525" y="4021074"/>
            <a:ext cx="8283575" cy="5492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r>
              <a:rPr dirty="0" spc="-10"/>
              <a:t>57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1850" y="538226"/>
            <a:ext cx="7512050" cy="3274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4087" y="5073650"/>
            <a:ext cx="9429750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r>
              <a:rPr dirty="0" spc="-10"/>
              <a:t>58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2952" y="1216469"/>
            <a:ext cx="8415020" cy="3302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</a:pP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L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t </a:t>
            </a:r>
            <a:r>
              <a:rPr dirty="0" sz="2400" i="1">
                <a:solidFill>
                  <a:srgbClr val="221F1F"/>
                </a:solidFill>
                <a:latin typeface="Calibri"/>
                <a:cs typeface="Calibri"/>
              </a:rPr>
              <a:t>I</a:t>
            </a:r>
            <a:r>
              <a:rPr dirty="0" baseline="-20833" sz="2400" spc="-7" i="1">
                <a:solidFill>
                  <a:srgbClr val="221F1F"/>
                </a:solidFill>
                <a:latin typeface="Calibri"/>
                <a:cs typeface="Calibri"/>
              </a:rPr>
              <a:t>1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,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221F1F"/>
                </a:solidFill>
                <a:latin typeface="Calibri"/>
                <a:cs typeface="Calibri"/>
              </a:rPr>
              <a:t>I</a:t>
            </a:r>
            <a:r>
              <a:rPr dirty="0" baseline="-20833" sz="2400" i="1">
                <a:solidFill>
                  <a:srgbClr val="221F1F"/>
                </a:solidFill>
                <a:latin typeface="Calibri"/>
                <a:cs typeface="Calibri"/>
              </a:rPr>
              <a:t>2</a:t>
            </a:r>
            <a:r>
              <a:rPr dirty="0" baseline="-20833" sz="2400" spc="247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deno</a:t>
            </a:r>
            <a:r>
              <a:rPr dirty="0" sz="2400" spc="-3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di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joi</a:t>
            </a:r>
            <a:r>
              <a:rPr dirty="0" sz="2400" spc="-25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time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</a:t>
            </a:r>
            <a:r>
              <a:rPr dirty="0" sz="2400" spc="-30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400" spc="-25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 spc="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 spc="-40">
                <a:solidFill>
                  <a:srgbClr val="221F1F"/>
                </a:solidFill>
                <a:latin typeface="Calibri"/>
                <a:cs typeface="Calibri"/>
              </a:rPr>
              <a:t>v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als.</a:t>
            </a:r>
            <a:endParaRPr sz="2400">
              <a:latin typeface="Calibri"/>
              <a:cs typeface="Calibri"/>
            </a:endParaRPr>
          </a:p>
          <a:p>
            <a:pPr algn="just" marL="12700" marR="4022090">
              <a:lnSpc>
                <a:spcPct val="114599"/>
              </a:lnSpc>
              <a:spcBef>
                <a:spcPts val="2400"/>
              </a:spcBef>
            </a:pP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An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400" spc="-2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ri</a:t>
            </a:r>
            <a:r>
              <a:rPr dirty="0" sz="2400" spc="-55">
                <a:solidFill>
                  <a:srgbClr val="221F1F"/>
                </a:solidFill>
                <a:latin typeface="Calibri"/>
                <a:cs typeface="Calibri"/>
              </a:rPr>
              <a:t>v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al is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221F1F"/>
                </a:solidFill>
                <a:latin typeface="Calibri"/>
                <a:cs typeface="Calibri"/>
              </a:rPr>
              <a:t>typ</a:t>
            </a:r>
            <a:r>
              <a:rPr dirty="0" sz="2400" spc="-20" b="1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 spc="-5" b="1">
                <a:solidFill>
                  <a:srgbClr val="221F1F"/>
                </a:solidFill>
                <a:latin typeface="Calibri"/>
                <a:cs typeface="Calibri"/>
              </a:rPr>
              <a:t>-</a:t>
            </a:r>
            <a:r>
              <a:rPr dirty="0" sz="2400" spc="-15" b="1">
                <a:solidFill>
                  <a:srgbClr val="221F1F"/>
                </a:solidFill>
                <a:latin typeface="Calibri"/>
                <a:cs typeface="Calibri"/>
              </a:rPr>
              <a:t>1</a:t>
            </a:r>
            <a:r>
              <a:rPr dirty="0" sz="2400" spc="5" b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if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it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depart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400" spc="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221F1F"/>
                </a:solidFill>
                <a:latin typeface="Calibri"/>
                <a:cs typeface="Calibri"/>
              </a:rPr>
              <a:t>I</a:t>
            </a:r>
            <a:r>
              <a:rPr dirty="0" baseline="-20833" sz="2400" i="1">
                <a:solidFill>
                  <a:srgbClr val="221F1F"/>
                </a:solidFill>
                <a:latin typeface="Calibri"/>
                <a:cs typeface="Calibri"/>
              </a:rPr>
              <a:t>1</a:t>
            </a:r>
            <a:r>
              <a:rPr dirty="0" baseline="-20833" sz="2400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An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400" spc="-2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ri</a:t>
            </a:r>
            <a:r>
              <a:rPr dirty="0" sz="2400" spc="-55">
                <a:solidFill>
                  <a:srgbClr val="221F1F"/>
                </a:solidFill>
                <a:latin typeface="Calibri"/>
                <a:cs typeface="Calibri"/>
              </a:rPr>
              <a:t>v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al is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221F1F"/>
                </a:solidFill>
                <a:latin typeface="Calibri"/>
                <a:cs typeface="Calibri"/>
              </a:rPr>
              <a:t>typ</a:t>
            </a:r>
            <a:r>
              <a:rPr dirty="0" sz="2400" spc="-20" b="1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 spc="-5" b="1">
                <a:solidFill>
                  <a:srgbClr val="221F1F"/>
                </a:solidFill>
                <a:latin typeface="Calibri"/>
                <a:cs typeface="Calibri"/>
              </a:rPr>
              <a:t>-</a:t>
            </a:r>
            <a:r>
              <a:rPr dirty="0" sz="2400" spc="-15" b="1">
                <a:solidFill>
                  <a:srgbClr val="221F1F"/>
                </a:solidFill>
                <a:latin typeface="Calibri"/>
                <a:cs typeface="Calibri"/>
              </a:rPr>
              <a:t>2</a:t>
            </a:r>
            <a:r>
              <a:rPr dirty="0" sz="2400" spc="5" b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if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it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depart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400" spc="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in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221F1F"/>
                </a:solidFill>
                <a:latin typeface="Calibri"/>
                <a:cs typeface="Calibri"/>
              </a:rPr>
              <a:t>I</a:t>
            </a:r>
            <a:r>
              <a:rPr dirty="0" baseline="-20833" sz="2400" i="1">
                <a:solidFill>
                  <a:srgbClr val="221F1F"/>
                </a:solidFill>
                <a:latin typeface="Calibri"/>
                <a:cs typeface="Calibri"/>
              </a:rPr>
              <a:t>2</a:t>
            </a:r>
            <a:r>
              <a:rPr dirty="0" baseline="-20833" sz="2400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221F1F"/>
                </a:solidFill>
                <a:latin typeface="Calibri"/>
                <a:cs typeface="Calibri"/>
              </a:rPr>
              <a:t>Othe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wise,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 it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is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221F1F"/>
                </a:solidFill>
                <a:latin typeface="Calibri"/>
                <a:cs typeface="Calibri"/>
              </a:rPr>
              <a:t>typ</a:t>
            </a:r>
            <a:r>
              <a:rPr dirty="0" sz="2400" spc="-20" b="1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 spc="-5" b="1">
                <a:solidFill>
                  <a:srgbClr val="221F1F"/>
                </a:solidFill>
                <a:latin typeface="Calibri"/>
                <a:cs typeface="Calibri"/>
              </a:rPr>
              <a:t>-</a:t>
            </a:r>
            <a:r>
              <a:rPr dirty="0" sz="2400" spc="-15" b="1">
                <a:solidFill>
                  <a:srgbClr val="221F1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14599"/>
              </a:lnSpc>
              <a:spcBef>
                <a:spcPts val="1740"/>
              </a:spcBef>
            </a:pP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Ac</a:t>
            </a:r>
            <a:r>
              <a:rPr dirty="0" sz="2400" spc="-25">
                <a:solidFill>
                  <a:srgbClr val="221F1F"/>
                </a:solidFill>
                <a:latin typeface="Calibri"/>
                <a:cs typeface="Calibri"/>
              </a:rPr>
              <a:t>c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o</a:t>
            </a:r>
            <a:r>
              <a:rPr dirty="0" sz="2400" spc="-4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ding </a:t>
            </a:r>
            <a:r>
              <a:rPr dirty="0" sz="2400" spc="-3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o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the theo</a:t>
            </a:r>
            <a:r>
              <a:rPr dirty="0" sz="2400" spc="-4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em of 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“</a:t>
            </a:r>
            <a:r>
              <a:rPr dirty="0" sz="2400" spc="-5" b="1">
                <a:latin typeface="Calibri"/>
                <a:cs typeface="Calibri"/>
              </a:rPr>
              <a:t>De</a:t>
            </a:r>
            <a:r>
              <a:rPr dirty="0" sz="2400" spc="-20" b="1">
                <a:latin typeface="Calibri"/>
                <a:cs typeface="Calibri"/>
              </a:rPr>
              <a:t>c</a:t>
            </a:r>
            <a:r>
              <a:rPr dirty="0" sz="2400" spc="-15" b="1">
                <a:latin typeface="Calibri"/>
                <a:cs typeface="Calibri"/>
              </a:rPr>
              <a:t>omposition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of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a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35" b="1">
                <a:latin typeface="Calibri"/>
                <a:cs typeface="Calibri"/>
              </a:rPr>
              <a:t>P</a:t>
            </a:r>
            <a:r>
              <a:rPr dirty="0" sz="2400" spc="-15" b="1">
                <a:latin typeface="Calibri"/>
                <a:cs typeface="Calibri"/>
              </a:rPr>
              <a:t>oisson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</a:t>
            </a:r>
            <a:r>
              <a:rPr dirty="0" sz="2400" spc="-30" b="1">
                <a:latin typeface="Calibri"/>
                <a:cs typeface="Calibri"/>
              </a:rPr>
              <a:t>r</a:t>
            </a:r>
            <a:r>
              <a:rPr dirty="0" sz="2400" b="1">
                <a:latin typeface="Calibri"/>
                <a:cs typeface="Calibri"/>
              </a:rPr>
              <a:t>oces</a:t>
            </a:r>
            <a:r>
              <a:rPr dirty="0" sz="2400" spc="-5" b="1">
                <a:latin typeface="Calibri"/>
                <a:cs typeface="Calibri"/>
              </a:rPr>
              <a:t>s</a:t>
            </a:r>
            <a:r>
              <a:rPr dirty="0" sz="2400" spc="-240">
                <a:latin typeface="Calibri"/>
                <a:cs typeface="Calibri"/>
              </a:rPr>
              <a:t>”</a:t>
            </a:r>
            <a:r>
              <a:rPr dirty="0" sz="2400">
                <a:latin typeface="Calibri"/>
                <a:cs typeface="Calibri"/>
              </a:rPr>
              <a:t>,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typ</a:t>
            </a:r>
            <a:r>
              <a:rPr dirty="0" sz="2400" spc="-20">
                <a:latin typeface="Calibri"/>
                <a:cs typeface="Calibri"/>
              </a:rPr>
              <a:t>e</a:t>
            </a:r>
            <a:r>
              <a:rPr dirty="0" sz="2400" spc="-5">
                <a:latin typeface="Calibri"/>
                <a:cs typeface="Calibri"/>
              </a:rPr>
              <a:t>-</a:t>
            </a:r>
            <a:r>
              <a:rPr dirty="0" sz="2400" spc="-15">
                <a:latin typeface="Calibri"/>
                <a:cs typeface="Calibri"/>
              </a:rPr>
              <a:t>1</a:t>
            </a:r>
            <a:r>
              <a:rPr dirty="0" sz="2400">
                <a:latin typeface="Calibri"/>
                <a:cs typeface="Calibri"/>
              </a:rPr>
              <a:t> a</a:t>
            </a:r>
            <a:r>
              <a:rPr dirty="0" sz="2400" spc="-5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d </a:t>
            </a:r>
            <a:r>
              <a:rPr dirty="0" sz="2400" spc="-15">
                <a:latin typeface="Calibri"/>
                <a:cs typeface="Calibri"/>
              </a:rPr>
              <a:t>typ</a:t>
            </a:r>
            <a:r>
              <a:rPr dirty="0" sz="2400" spc="-20">
                <a:latin typeface="Calibri"/>
                <a:cs typeface="Calibri"/>
              </a:rPr>
              <a:t>e</a:t>
            </a:r>
            <a:r>
              <a:rPr dirty="0" sz="2400" spc="-5">
                <a:latin typeface="Calibri"/>
                <a:cs typeface="Calibri"/>
              </a:rPr>
              <a:t>-</a:t>
            </a:r>
            <a:r>
              <a:rPr dirty="0" sz="2400" spc="-15">
                <a:latin typeface="Calibri"/>
                <a:cs typeface="Calibri"/>
              </a:rPr>
              <a:t>2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400" spc="-45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e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 independe</a:t>
            </a:r>
            <a:r>
              <a:rPr dirty="0" sz="2400" spc="-40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400" spc="-1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400" spc="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65">
                <a:solidFill>
                  <a:srgbClr val="221F1F"/>
                </a:solidFill>
                <a:latin typeface="Calibri"/>
                <a:cs typeface="Calibri"/>
              </a:rPr>
              <a:t>P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oisso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400" spc="-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6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andom</a:t>
            </a:r>
            <a:r>
              <a:rPr dirty="0" sz="240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400" spc="-55">
                <a:solidFill>
                  <a:srgbClr val="221F1F"/>
                </a:solidFill>
                <a:latin typeface="Calibri"/>
                <a:cs typeface="Calibri"/>
              </a:rPr>
              <a:t>v</a:t>
            </a:r>
            <a:r>
              <a:rPr dirty="0" sz="2400">
                <a:solidFill>
                  <a:srgbClr val="221F1F"/>
                </a:solidFill>
                <a:latin typeface="Calibri"/>
                <a:cs typeface="Calibri"/>
              </a:rPr>
              <a:t>ariables.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20"/>
              <a:t>P</a:t>
            </a:r>
            <a:r>
              <a:rPr dirty="0" spc="-70"/>
              <a:t>r</a:t>
            </a:r>
            <a:r>
              <a:rPr dirty="0" spc="-15"/>
              <a:t>oof</a:t>
            </a:r>
            <a:r>
              <a:rPr dirty="0" spc="-5"/>
              <a:t> </a:t>
            </a:r>
            <a:r>
              <a:rPr dirty="0" spc="-15"/>
              <a:t>(2)</a:t>
            </a:r>
          </a:p>
        </p:txBody>
      </p:sp>
      <p:sp>
        <p:nvSpPr>
          <p:cNvPr id="5" name="object 5"/>
          <p:cNvSpPr/>
          <p:nvPr/>
        </p:nvSpPr>
        <p:spPr>
          <a:xfrm>
            <a:off x="809625" y="5649912"/>
            <a:ext cx="9590024" cy="601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193542" y="6772402"/>
            <a:ext cx="421513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latin typeface="Calibri"/>
                <a:cs typeface="Calibri"/>
              </a:rPr>
              <a:t>It is “Non</a:t>
            </a:r>
            <a:r>
              <a:rPr dirty="0" sz="1800" b="1">
                <a:latin typeface="Calibri"/>
                <a:cs typeface="Calibri"/>
              </a:rPr>
              <a:t>-</a:t>
            </a:r>
            <a:r>
              <a:rPr dirty="0" sz="1800" b="1">
                <a:latin typeface="Calibri"/>
                <a:cs typeface="Calibri"/>
              </a:rPr>
              <a:t>hom</a:t>
            </a:r>
            <a:r>
              <a:rPr dirty="0" sz="1800" spc="-15" b="1">
                <a:latin typeface="Calibri"/>
                <a:cs typeface="Calibri"/>
              </a:rPr>
              <a:t>o</a:t>
            </a:r>
            <a:r>
              <a:rPr dirty="0" sz="1800" spc="-20" b="1">
                <a:latin typeface="Calibri"/>
                <a:cs typeface="Calibri"/>
              </a:rPr>
              <a:t>g</a:t>
            </a:r>
            <a:r>
              <a:rPr dirty="0" sz="1800" spc="-10" b="1">
                <a:latin typeface="Calibri"/>
                <a:cs typeface="Calibri"/>
              </a:rPr>
              <a:t>eneo</a:t>
            </a:r>
            <a:r>
              <a:rPr dirty="0" sz="1800" b="1">
                <a:latin typeface="Calibri"/>
                <a:cs typeface="Calibri"/>
              </a:rPr>
              <a:t>us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spc="-30" b="1">
                <a:latin typeface="Calibri"/>
                <a:cs typeface="Calibri"/>
              </a:rPr>
              <a:t>P</a:t>
            </a:r>
            <a:r>
              <a:rPr dirty="0" sz="1800" b="1">
                <a:latin typeface="Calibri"/>
                <a:cs typeface="Calibri"/>
              </a:rPr>
              <a:t>oiss</a:t>
            </a:r>
            <a:r>
              <a:rPr dirty="0" sz="1800" spc="-10" b="1">
                <a:latin typeface="Calibri"/>
                <a:cs typeface="Calibri"/>
              </a:rPr>
              <a:t>o</a:t>
            </a:r>
            <a:r>
              <a:rPr dirty="0" sz="1800" b="1">
                <a:latin typeface="Calibri"/>
                <a:cs typeface="Calibri"/>
              </a:rPr>
              <a:t>n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P</a:t>
            </a:r>
            <a:r>
              <a:rPr dirty="0" sz="1800" spc="-20" b="1">
                <a:latin typeface="Calibri"/>
                <a:cs typeface="Calibri"/>
              </a:rPr>
              <a:t>r</a:t>
            </a:r>
            <a:r>
              <a:rPr dirty="0" sz="1800" b="1">
                <a:latin typeface="Calibri"/>
                <a:cs typeface="Calibri"/>
              </a:rPr>
              <a:t>oces</a:t>
            </a:r>
            <a:r>
              <a:rPr dirty="0" sz="1800" spc="-10" b="1">
                <a:latin typeface="Calibri"/>
                <a:cs typeface="Calibri"/>
              </a:rPr>
              <a:t>se</a:t>
            </a:r>
            <a:r>
              <a:rPr dirty="0" sz="1800" b="1">
                <a:latin typeface="Calibri"/>
                <a:cs typeface="Calibri"/>
              </a:rPr>
              <a:t>s</a:t>
            </a:r>
            <a:r>
              <a:rPr dirty="0" sz="1800" spc="-145" b="1">
                <a:latin typeface="Calibri"/>
                <a:cs typeface="Calibri"/>
              </a:rPr>
              <a:t>.</a:t>
            </a:r>
            <a:r>
              <a:rPr dirty="0" sz="1800" b="1">
                <a:latin typeface="Calibri"/>
                <a:cs typeface="Calibri"/>
              </a:rPr>
              <a:t>”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r>
              <a:rPr dirty="0" spc="-10"/>
              <a:t>59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257300"/>
            <a:ext cx="9594850" cy="1870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20"/>
              <a:t>Example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18429" y="7105396"/>
            <a:ext cx="25717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60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9251" y="609393"/>
            <a:ext cx="9549130" cy="4070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535795" algn="l"/>
              </a:tabLst>
            </a:pPr>
            <a:r>
              <a:rPr dirty="0" sz="3000" b="1" u="sng">
                <a:latin typeface="Times New Roman"/>
                <a:cs typeface="Times New Roman"/>
              </a:rPr>
              <a:t>Continuo</a:t>
            </a:r>
            <a:r>
              <a:rPr dirty="0" sz="3000" spc="-15" b="1" u="sng">
                <a:latin typeface="Times New Roman"/>
                <a:cs typeface="Times New Roman"/>
              </a:rPr>
              <a:t>u</a:t>
            </a:r>
            <a:r>
              <a:rPr dirty="0" sz="3000" b="1" u="sng">
                <a:latin typeface="Times New Roman"/>
                <a:cs typeface="Times New Roman"/>
              </a:rPr>
              <a:t>s</a:t>
            </a:r>
            <a:r>
              <a:rPr dirty="0" sz="3000" spc="-75" b="1" u="sng">
                <a:latin typeface="Times New Roman"/>
                <a:cs typeface="Times New Roman"/>
              </a:rPr>
              <a:t> </a:t>
            </a:r>
            <a:r>
              <a:rPr dirty="0" sz="3000" spc="-60" b="1" u="sng">
                <a:latin typeface="Times New Roman"/>
                <a:cs typeface="Times New Roman"/>
              </a:rPr>
              <a:t>T</a:t>
            </a:r>
            <a:r>
              <a:rPr dirty="0" sz="3000" b="1" u="sng">
                <a:latin typeface="Times New Roman"/>
                <a:cs typeface="Times New Roman"/>
              </a:rPr>
              <a:t>ime with Disc</a:t>
            </a:r>
            <a:r>
              <a:rPr dirty="0" sz="3000" spc="-60" b="1" u="sng">
                <a:latin typeface="Times New Roman"/>
                <a:cs typeface="Times New Roman"/>
              </a:rPr>
              <a:t>r</a:t>
            </a:r>
            <a:r>
              <a:rPr dirty="0" sz="3000" b="1" u="sng">
                <a:latin typeface="Times New Roman"/>
                <a:cs typeface="Times New Roman"/>
              </a:rPr>
              <a:t>ete</a:t>
            </a:r>
            <a:r>
              <a:rPr dirty="0" sz="3000" spc="5" b="1" u="sng">
                <a:latin typeface="Times New Roman"/>
                <a:cs typeface="Times New Roman"/>
              </a:rPr>
              <a:t> </a:t>
            </a:r>
            <a:r>
              <a:rPr dirty="0" sz="3000" b="1" u="sng">
                <a:latin typeface="Times New Roman"/>
                <a:cs typeface="Times New Roman"/>
              </a:rPr>
              <a:t>State Space 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93850" y="1504950"/>
            <a:ext cx="7353300" cy="4937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346700" y="3849751"/>
            <a:ext cx="0" cy="1081405"/>
          </a:xfrm>
          <a:custGeom>
            <a:avLst/>
            <a:gdLst/>
            <a:ahLst/>
            <a:cxnLst/>
            <a:rect l="l" t="t" r="r" b="b"/>
            <a:pathLst>
              <a:path w="0" h="1081404">
                <a:moveTo>
                  <a:pt x="0" y="0"/>
                </a:moveTo>
                <a:lnTo>
                  <a:pt x="0" y="1081024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62525" y="4939665"/>
            <a:ext cx="406400" cy="381635"/>
          </a:xfrm>
          <a:custGeom>
            <a:avLst/>
            <a:gdLst/>
            <a:ahLst/>
            <a:cxnLst/>
            <a:rect l="l" t="t" r="r" b="b"/>
            <a:pathLst>
              <a:path w="406400" h="381635">
                <a:moveTo>
                  <a:pt x="394081" y="0"/>
                </a:moveTo>
                <a:lnTo>
                  <a:pt x="375920" y="47498"/>
                </a:lnTo>
                <a:lnTo>
                  <a:pt x="387858" y="51943"/>
                </a:lnTo>
                <a:lnTo>
                  <a:pt x="406019" y="4572"/>
                </a:lnTo>
                <a:lnTo>
                  <a:pt x="394081" y="0"/>
                </a:lnTo>
                <a:close/>
              </a:path>
              <a:path w="406400" h="381635">
                <a:moveTo>
                  <a:pt x="362204" y="82931"/>
                </a:moveTo>
                <a:lnTo>
                  <a:pt x="347599" y="120777"/>
                </a:lnTo>
                <a:lnTo>
                  <a:pt x="343789" y="130175"/>
                </a:lnTo>
                <a:lnTo>
                  <a:pt x="355600" y="134874"/>
                </a:lnTo>
                <a:lnTo>
                  <a:pt x="359410" y="125349"/>
                </a:lnTo>
                <a:lnTo>
                  <a:pt x="374142" y="87630"/>
                </a:lnTo>
                <a:lnTo>
                  <a:pt x="362204" y="82931"/>
                </a:lnTo>
                <a:close/>
              </a:path>
              <a:path w="406400" h="381635">
                <a:moveTo>
                  <a:pt x="329565" y="165481"/>
                </a:moveTo>
                <a:lnTo>
                  <a:pt x="324612" y="177546"/>
                </a:lnTo>
                <a:lnTo>
                  <a:pt x="313436" y="204343"/>
                </a:lnTo>
                <a:lnTo>
                  <a:pt x="310007" y="212217"/>
                </a:lnTo>
                <a:lnTo>
                  <a:pt x="321564" y="217297"/>
                </a:lnTo>
                <a:lnTo>
                  <a:pt x="325120" y="209296"/>
                </a:lnTo>
                <a:lnTo>
                  <a:pt x="336423" y="182372"/>
                </a:lnTo>
                <a:lnTo>
                  <a:pt x="341249" y="170307"/>
                </a:lnTo>
                <a:lnTo>
                  <a:pt x="329565" y="165481"/>
                </a:lnTo>
                <a:close/>
              </a:path>
              <a:path w="406400" h="381635">
                <a:moveTo>
                  <a:pt x="294513" y="247015"/>
                </a:moveTo>
                <a:lnTo>
                  <a:pt x="291338" y="254127"/>
                </a:lnTo>
                <a:lnTo>
                  <a:pt x="280543" y="276733"/>
                </a:lnTo>
                <a:lnTo>
                  <a:pt x="272542" y="292354"/>
                </a:lnTo>
                <a:lnTo>
                  <a:pt x="283845" y="298196"/>
                </a:lnTo>
                <a:lnTo>
                  <a:pt x="291973" y="282194"/>
                </a:lnTo>
                <a:lnTo>
                  <a:pt x="302895" y="259461"/>
                </a:lnTo>
                <a:lnTo>
                  <a:pt x="306070" y="252222"/>
                </a:lnTo>
                <a:lnTo>
                  <a:pt x="294513" y="247015"/>
                </a:lnTo>
                <a:close/>
              </a:path>
              <a:path w="406400" h="381635">
                <a:moveTo>
                  <a:pt x="254254" y="325247"/>
                </a:moveTo>
                <a:lnTo>
                  <a:pt x="230378" y="358648"/>
                </a:lnTo>
                <a:lnTo>
                  <a:pt x="224790" y="364363"/>
                </a:lnTo>
                <a:lnTo>
                  <a:pt x="233553" y="373634"/>
                </a:lnTo>
                <a:lnTo>
                  <a:pt x="260350" y="339598"/>
                </a:lnTo>
                <a:lnTo>
                  <a:pt x="265049" y="331851"/>
                </a:lnTo>
                <a:lnTo>
                  <a:pt x="254254" y="325247"/>
                </a:lnTo>
                <a:close/>
              </a:path>
              <a:path w="406400" h="381635">
                <a:moveTo>
                  <a:pt x="167386" y="334772"/>
                </a:moveTo>
                <a:lnTo>
                  <a:pt x="156718" y="341503"/>
                </a:lnTo>
                <a:lnTo>
                  <a:pt x="161925" y="349885"/>
                </a:lnTo>
                <a:lnTo>
                  <a:pt x="170053" y="361188"/>
                </a:lnTo>
                <a:lnTo>
                  <a:pt x="178308" y="370840"/>
                </a:lnTo>
                <a:lnTo>
                  <a:pt x="182753" y="375158"/>
                </a:lnTo>
                <a:lnTo>
                  <a:pt x="187452" y="378841"/>
                </a:lnTo>
                <a:lnTo>
                  <a:pt x="191516" y="381508"/>
                </a:lnTo>
                <a:lnTo>
                  <a:pt x="198374" y="370840"/>
                </a:lnTo>
                <a:lnTo>
                  <a:pt x="194310" y="368300"/>
                </a:lnTo>
                <a:lnTo>
                  <a:pt x="190754" y="365252"/>
                </a:lnTo>
                <a:lnTo>
                  <a:pt x="187198" y="361823"/>
                </a:lnTo>
                <a:lnTo>
                  <a:pt x="179705" y="352933"/>
                </a:lnTo>
                <a:lnTo>
                  <a:pt x="172339" y="342519"/>
                </a:lnTo>
                <a:lnTo>
                  <a:pt x="167386" y="334772"/>
                </a:lnTo>
                <a:close/>
              </a:path>
              <a:path w="406400" h="381635">
                <a:moveTo>
                  <a:pt x="116586" y="259207"/>
                </a:moveTo>
                <a:lnTo>
                  <a:pt x="108839" y="269240"/>
                </a:lnTo>
                <a:lnTo>
                  <a:pt x="112014" y="272034"/>
                </a:lnTo>
                <a:lnTo>
                  <a:pt x="115189" y="275463"/>
                </a:lnTo>
                <a:lnTo>
                  <a:pt x="118491" y="279527"/>
                </a:lnTo>
                <a:lnTo>
                  <a:pt x="125349" y="289179"/>
                </a:lnTo>
                <a:lnTo>
                  <a:pt x="132334" y="300355"/>
                </a:lnTo>
                <a:lnTo>
                  <a:pt x="137160" y="308483"/>
                </a:lnTo>
                <a:lnTo>
                  <a:pt x="148082" y="302133"/>
                </a:lnTo>
                <a:lnTo>
                  <a:pt x="125095" y="267462"/>
                </a:lnTo>
                <a:lnTo>
                  <a:pt x="117475" y="259842"/>
                </a:lnTo>
                <a:lnTo>
                  <a:pt x="116586" y="259207"/>
                </a:lnTo>
                <a:close/>
              </a:path>
              <a:path w="406400" h="381635">
                <a:moveTo>
                  <a:pt x="20193" y="227584"/>
                </a:moveTo>
                <a:lnTo>
                  <a:pt x="16891" y="229870"/>
                </a:lnTo>
                <a:lnTo>
                  <a:pt x="16256" y="233299"/>
                </a:lnTo>
                <a:lnTo>
                  <a:pt x="0" y="331089"/>
                </a:lnTo>
                <a:lnTo>
                  <a:pt x="15340" y="325501"/>
                </a:lnTo>
                <a:lnTo>
                  <a:pt x="12954" y="325501"/>
                </a:lnTo>
                <a:lnTo>
                  <a:pt x="3175" y="317373"/>
                </a:lnTo>
                <a:lnTo>
                  <a:pt x="5207" y="314960"/>
                </a:lnTo>
                <a:lnTo>
                  <a:pt x="7235" y="314960"/>
                </a:lnTo>
                <a:lnTo>
                  <a:pt x="16137" y="311715"/>
                </a:lnTo>
                <a:lnTo>
                  <a:pt x="28829" y="235458"/>
                </a:lnTo>
                <a:lnTo>
                  <a:pt x="29337" y="232029"/>
                </a:lnTo>
                <a:lnTo>
                  <a:pt x="27051" y="228727"/>
                </a:lnTo>
                <a:lnTo>
                  <a:pt x="23622" y="228092"/>
                </a:lnTo>
                <a:lnTo>
                  <a:pt x="20193" y="227584"/>
                </a:lnTo>
                <a:close/>
              </a:path>
              <a:path w="406400" h="381635">
                <a:moveTo>
                  <a:pt x="5207" y="314960"/>
                </a:moveTo>
                <a:lnTo>
                  <a:pt x="3175" y="317373"/>
                </a:lnTo>
                <a:lnTo>
                  <a:pt x="12954" y="325501"/>
                </a:lnTo>
                <a:lnTo>
                  <a:pt x="14859" y="323088"/>
                </a:lnTo>
                <a:lnTo>
                  <a:pt x="5207" y="314960"/>
                </a:lnTo>
                <a:close/>
              </a:path>
              <a:path w="406400" h="381635">
                <a:moveTo>
                  <a:pt x="7235" y="314960"/>
                </a:moveTo>
                <a:lnTo>
                  <a:pt x="5207" y="314960"/>
                </a:lnTo>
                <a:lnTo>
                  <a:pt x="14859" y="323088"/>
                </a:lnTo>
                <a:lnTo>
                  <a:pt x="12954" y="325501"/>
                </a:lnTo>
                <a:lnTo>
                  <a:pt x="15340" y="325501"/>
                </a:lnTo>
                <a:lnTo>
                  <a:pt x="23708" y="322453"/>
                </a:lnTo>
                <a:lnTo>
                  <a:pt x="14351" y="322453"/>
                </a:lnTo>
                <a:lnTo>
                  <a:pt x="5842" y="315468"/>
                </a:lnTo>
                <a:lnTo>
                  <a:pt x="7235" y="314960"/>
                </a:lnTo>
                <a:close/>
              </a:path>
              <a:path w="406400" h="381635">
                <a:moveTo>
                  <a:pt x="16137" y="311715"/>
                </a:moveTo>
                <a:lnTo>
                  <a:pt x="5842" y="315468"/>
                </a:lnTo>
                <a:lnTo>
                  <a:pt x="14351" y="322453"/>
                </a:lnTo>
                <a:lnTo>
                  <a:pt x="16137" y="311715"/>
                </a:lnTo>
                <a:close/>
              </a:path>
              <a:path w="406400" h="381635">
                <a:moveTo>
                  <a:pt x="92075" y="284099"/>
                </a:moveTo>
                <a:lnTo>
                  <a:pt x="88773" y="285242"/>
                </a:lnTo>
                <a:lnTo>
                  <a:pt x="16137" y="311715"/>
                </a:lnTo>
                <a:lnTo>
                  <a:pt x="14351" y="322453"/>
                </a:lnTo>
                <a:lnTo>
                  <a:pt x="23708" y="322453"/>
                </a:lnTo>
                <a:lnTo>
                  <a:pt x="93091" y="297180"/>
                </a:lnTo>
                <a:lnTo>
                  <a:pt x="96393" y="296037"/>
                </a:lnTo>
                <a:lnTo>
                  <a:pt x="98044" y="292354"/>
                </a:lnTo>
                <a:lnTo>
                  <a:pt x="96901" y="289052"/>
                </a:lnTo>
                <a:lnTo>
                  <a:pt x="95631" y="285750"/>
                </a:lnTo>
                <a:lnTo>
                  <a:pt x="92075" y="284099"/>
                </a:lnTo>
                <a:close/>
              </a:path>
              <a:path w="406400" h="381635">
                <a:moveTo>
                  <a:pt x="74676" y="255524"/>
                </a:moveTo>
                <a:lnTo>
                  <a:pt x="32639" y="284607"/>
                </a:lnTo>
                <a:lnTo>
                  <a:pt x="30861" y="286385"/>
                </a:lnTo>
                <a:lnTo>
                  <a:pt x="40132" y="295021"/>
                </a:lnTo>
                <a:lnTo>
                  <a:pt x="41148" y="294005"/>
                </a:lnTo>
                <a:lnTo>
                  <a:pt x="53340" y="282829"/>
                </a:lnTo>
                <a:lnTo>
                  <a:pt x="78486" y="267716"/>
                </a:lnTo>
                <a:lnTo>
                  <a:pt x="74676" y="255524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057396" y="5422455"/>
            <a:ext cx="1322705" cy="165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15">
                <a:solidFill>
                  <a:srgbClr val="006FC0"/>
                </a:solidFill>
                <a:latin typeface="Calibri"/>
                <a:cs typeface="Calibri"/>
              </a:rPr>
              <a:t>unc</a:t>
            </a:r>
            <a:r>
              <a:rPr dirty="0" sz="1100" spc="-1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dirty="0" sz="1100" spc="-10">
                <a:solidFill>
                  <a:srgbClr val="006FC0"/>
                </a:solidFill>
                <a:latin typeface="Calibri"/>
                <a:cs typeface="Calibri"/>
              </a:rPr>
              <a:t>untabl</a:t>
            </a:r>
            <a:r>
              <a:rPr dirty="0" sz="1100" spc="-1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dirty="0" sz="1100" spc="-1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1100" spc="-5">
                <a:solidFill>
                  <a:srgbClr val="006FC0"/>
                </a:solidFill>
                <a:latin typeface="Calibri"/>
                <a:cs typeface="Calibri"/>
              </a:rPr>
              <a:t>real</a:t>
            </a:r>
            <a:r>
              <a:rPr dirty="0" sz="110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1100" spc="-5">
                <a:solidFill>
                  <a:srgbClr val="006FC0"/>
                </a:solidFill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fld id="{81D60167-4931-47E6-BA6A-407CBD079E47}" type="slidenum">
              <a:rPr dirty="0" spc="-10"/>
              <a:t>3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9251" y="596439"/>
            <a:ext cx="9549130" cy="4070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535795" algn="l"/>
              </a:tabLst>
            </a:pPr>
            <a:r>
              <a:rPr dirty="0" sz="3000" b="1" u="sng">
                <a:solidFill>
                  <a:srgbClr val="221F1F"/>
                </a:solidFill>
                <a:latin typeface="Times New Roman"/>
                <a:cs typeface="Times New Roman"/>
              </a:rPr>
              <a:t>Disc</a:t>
            </a:r>
            <a:r>
              <a:rPr dirty="0" sz="3000" spc="-60" b="1" u="sng">
                <a:solidFill>
                  <a:srgbClr val="221F1F"/>
                </a:solidFill>
                <a:latin typeface="Times New Roman"/>
                <a:cs typeface="Times New Roman"/>
              </a:rPr>
              <a:t>r</a:t>
            </a:r>
            <a:r>
              <a:rPr dirty="0" sz="3000" b="1" u="sng">
                <a:solidFill>
                  <a:srgbClr val="221F1F"/>
                </a:solidFill>
                <a:latin typeface="Times New Roman"/>
                <a:cs typeface="Times New Roman"/>
              </a:rPr>
              <a:t>ete</a:t>
            </a:r>
            <a:r>
              <a:rPr dirty="0" sz="3000" spc="-45" b="1" u="sng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dirty="0" sz="3000" spc="-60" b="1" u="sng">
                <a:solidFill>
                  <a:srgbClr val="221F1F"/>
                </a:solidFill>
                <a:latin typeface="Times New Roman"/>
                <a:cs typeface="Times New Roman"/>
              </a:rPr>
              <a:t>T</a:t>
            </a:r>
            <a:r>
              <a:rPr dirty="0" sz="3000" b="1" u="sng">
                <a:solidFill>
                  <a:srgbClr val="221F1F"/>
                </a:solidFill>
                <a:latin typeface="Times New Roman"/>
                <a:cs typeface="Times New Roman"/>
              </a:rPr>
              <a:t>ime</a:t>
            </a:r>
            <a:r>
              <a:rPr dirty="0" sz="3000" spc="5" b="1" u="sng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dirty="0" sz="3000" b="1" u="sng">
                <a:solidFill>
                  <a:srgbClr val="221F1F"/>
                </a:solidFill>
                <a:latin typeface="Times New Roman"/>
                <a:cs typeface="Times New Roman"/>
              </a:rPr>
              <a:t>with</a:t>
            </a:r>
            <a:r>
              <a:rPr dirty="0" sz="3000" spc="-15" b="1" u="sng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dirty="0" sz="3000" b="1" u="sng">
                <a:solidFill>
                  <a:srgbClr val="221F1F"/>
                </a:solidFill>
                <a:latin typeface="Times New Roman"/>
                <a:cs typeface="Times New Roman"/>
              </a:rPr>
              <a:t>Continuo</a:t>
            </a:r>
            <a:r>
              <a:rPr dirty="0" sz="3000" spc="-15" b="1" u="sng">
                <a:solidFill>
                  <a:srgbClr val="221F1F"/>
                </a:solidFill>
                <a:latin typeface="Times New Roman"/>
                <a:cs typeface="Times New Roman"/>
              </a:rPr>
              <a:t>u</a:t>
            </a:r>
            <a:r>
              <a:rPr dirty="0" sz="3000" b="1" u="sng">
                <a:solidFill>
                  <a:srgbClr val="221F1F"/>
                </a:solidFill>
                <a:latin typeface="Times New Roman"/>
                <a:cs typeface="Times New Roman"/>
              </a:rPr>
              <a:t>s</a:t>
            </a:r>
            <a:r>
              <a:rPr dirty="0" sz="3000" spc="-25" b="1" u="sng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dirty="0" sz="3000" b="1" u="sng">
                <a:solidFill>
                  <a:srgbClr val="221F1F"/>
                </a:solidFill>
                <a:latin typeface="Times New Roman"/>
                <a:cs typeface="Times New Roman"/>
              </a:rPr>
              <a:t>State Space 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14576" y="1474724"/>
            <a:ext cx="7242175" cy="4746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02076" y="4186174"/>
            <a:ext cx="792480" cy="635"/>
          </a:xfrm>
          <a:custGeom>
            <a:avLst/>
            <a:gdLst/>
            <a:ahLst/>
            <a:cxnLst/>
            <a:rect l="l" t="t" r="r" b="b"/>
            <a:pathLst>
              <a:path w="792479" h="635">
                <a:moveTo>
                  <a:pt x="0" y="0"/>
                </a:moveTo>
                <a:lnTo>
                  <a:pt x="792099" y="127"/>
                </a:lnTo>
              </a:path>
            </a:pathLst>
          </a:custGeom>
          <a:ln w="9525">
            <a:solidFill>
              <a:srgbClr val="D162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75101" y="3562350"/>
            <a:ext cx="1511300" cy="0"/>
          </a:xfrm>
          <a:custGeom>
            <a:avLst/>
            <a:gdLst/>
            <a:ahLst/>
            <a:cxnLst/>
            <a:rect l="l" t="t" r="r" b="b"/>
            <a:pathLst>
              <a:path w="1511300" h="0">
                <a:moveTo>
                  <a:pt x="0" y="0"/>
                </a:moveTo>
                <a:lnTo>
                  <a:pt x="1511300" y="0"/>
                </a:lnTo>
              </a:path>
            </a:pathLst>
          </a:custGeom>
          <a:ln w="9525">
            <a:solidFill>
              <a:srgbClr val="D162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72126" y="3633724"/>
            <a:ext cx="0" cy="1189355"/>
          </a:xfrm>
          <a:custGeom>
            <a:avLst/>
            <a:gdLst/>
            <a:ahLst/>
            <a:cxnLst/>
            <a:rect l="l" t="t" r="r" b="b"/>
            <a:pathLst>
              <a:path w="0" h="1189354">
                <a:moveTo>
                  <a:pt x="0" y="0"/>
                </a:moveTo>
                <a:lnTo>
                  <a:pt x="0" y="1189101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59632" y="3739769"/>
            <a:ext cx="407670" cy="382270"/>
          </a:xfrm>
          <a:custGeom>
            <a:avLst/>
            <a:gdLst/>
            <a:ahLst/>
            <a:cxnLst/>
            <a:rect l="l" t="t" r="r" b="b"/>
            <a:pathLst>
              <a:path w="407670" h="382270">
                <a:moveTo>
                  <a:pt x="18288" y="330073"/>
                </a:moveTo>
                <a:lnTo>
                  <a:pt x="0" y="377571"/>
                </a:lnTo>
                <a:lnTo>
                  <a:pt x="11938" y="382016"/>
                </a:lnTo>
                <a:lnTo>
                  <a:pt x="30099" y="334645"/>
                </a:lnTo>
                <a:lnTo>
                  <a:pt x="18288" y="330073"/>
                </a:lnTo>
                <a:close/>
              </a:path>
              <a:path w="407670" h="382270">
                <a:moveTo>
                  <a:pt x="50673" y="247142"/>
                </a:moveTo>
                <a:lnTo>
                  <a:pt x="46863" y="256667"/>
                </a:lnTo>
                <a:lnTo>
                  <a:pt x="35179" y="286385"/>
                </a:lnTo>
                <a:lnTo>
                  <a:pt x="32004" y="294513"/>
                </a:lnTo>
                <a:lnTo>
                  <a:pt x="43815" y="299085"/>
                </a:lnTo>
                <a:lnTo>
                  <a:pt x="46990" y="290957"/>
                </a:lnTo>
                <a:lnTo>
                  <a:pt x="58674" y="261366"/>
                </a:lnTo>
                <a:lnTo>
                  <a:pt x="62484" y="251968"/>
                </a:lnTo>
                <a:lnTo>
                  <a:pt x="50673" y="247142"/>
                </a:lnTo>
                <a:close/>
              </a:path>
              <a:path w="407670" h="382270">
                <a:moveTo>
                  <a:pt x="84709" y="164846"/>
                </a:moveTo>
                <a:lnTo>
                  <a:pt x="81280" y="172847"/>
                </a:lnTo>
                <a:lnTo>
                  <a:pt x="69850" y="199771"/>
                </a:lnTo>
                <a:lnTo>
                  <a:pt x="65024" y="211836"/>
                </a:lnTo>
                <a:lnTo>
                  <a:pt x="76708" y="216662"/>
                </a:lnTo>
                <a:lnTo>
                  <a:pt x="81661" y="204597"/>
                </a:lnTo>
                <a:lnTo>
                  <a:pt x="92964" y="177800"/>
                </a:lnTo>
                <a:lnTo>
                  <a:pt x="96393" y="169926"/>
                </a:lnTo>
                <a:lnTo>
                  <a:pt x="84709" y="164846"/>
                </a:lnTo>
                <a:close/>
              </a:path>
              <a:path w="407670" h="382270">
                <a:moveTo>
                  <a:pt x="122682" y="84074"/>
                </a:moveTo>
                <a:lnTo>
                  <a:pt x="114554" y="99822"/>
                </a:lnTo>
                <a:lnTo>
                  <a:pt x="103632" y="122682"/>
                </a:lnTo>
                <a:lnTo>
                  <a:pt x="100330" y="130048"/>
                </a:lnTo>
                <a:lnTo>
                  <a:pt x="111887" y="135255"/>
                </a:lnTo>
                <a:lnTo>
                  <a:pt x="115189" y="127889"/>
                </a:lnTo>
                <a:lnTo>
                  <a:pt x="125984" y="105410"/>
                </a:lnTo>
                <a:lnTo>
                  <a:pt x="133985" y="89789"/>
                </a:lnTo>
                <a:lnTo>
                  <a:pt x="122682" y="84074"/>
                </a:lnTo>
                <a:close/>
              </a:path>
              <a:path w="407670" h="382270">
                <a:moveTo>
                  <a:pt x="173101" y="8636"/>
                </a:moveTo>
                <a:lnTo>
                  <a:pt x="146431" y="42545"/>
                </a:lnTo>
                <a:lnTo>
                  <a:pt x="141478" y="50292"/>
                </a:lnTo>
                <a:lnTo>
                  <a:pt x="152273" y="57150"/>
                </a:lnTo>
                <a:lnTo>
                  <a:pt x="157099" y="49403"/>
                </a:lnTo>
                <a:lnTo>
                  <a:pt x="162179" y="41910"/>
                </a:lnTo>
                <a:lnTo>
                  <a:pt x="181737" y="17907"/>
                </a:lnTo>
                <a:lnTo>
                  <a:pt x="173101" y="8636"/>
                </a:lnTo>
                <a:close/>
              </a:path>
              <a:path w="407670" h="382270">
                <a:moveTo>
                  <a:pt x="214376" y="0"/>
                </a:moveTo>
                <a:lnTo>
                  <a:pt x="208915" y="11430"/>
                </a:lnTo>
                <a:lnTo>
                  <a:pt x="209169" y="11557"/>
                </a:lnTo>
                <a:lnTo>
                  <a:pt x="212471" y="13843"/>
                </a:lnTo>
                <a:lnTo>
                  <a:pt x="239395" y="47117"/>
                </a:lnTo>
                <a:lnTo>
                  <a:pt x="250063" y="40259"/>
                </a:lnTo>
                <a:lnTo>
                  <a:pt x="224154" y="6858"/>
                </a:lnTo>
                <a:lnTo>
                  <a:pt x="214629" y="127"/>
                </a:lnTo>
                <a:lnTo>
                  <a:pt x="214376" y="0"/>
                </a:lnTo>
                <a:close/>
              </a:path>
              <a:path w="407670" h="382270">
                <a:moveTo>
                  <a:pt x="269621" y="73152"/>
                </a:moveTo>
                <a:lnTo>
                  <a:pt x="258699" y="79629"/>
                </a:lnTo>
                <a:lnTo>
                  <a:pt x="263779" y="88265"/>
                </a:lnTo>
                <a:lnTo>
                  <a:pt x="271018" y="99695"/>
                </a:lnTo>
                <a:lnTo>
                  <a:pt x="278359" y="109982"/>
                </a:lnTo>
                <a:lnTo>
                  <a:pt x="282067" y="114554"/>
                </a:lnTo>
                <a:lnTo>
                  <a:pt x="285877" y="118618"/>
                </a:lnTo>
                <a:lnTo>
                  <a:pt x="289560" y="122047"/>
                </a:lnTo>
                <a:lnTo>
                  <a:pt x="298069" y="112649"/>
                </a:lnTo>
                <a:lnTo>
                  <a:pt x="295148" y="109982"/>
                </a:lnTo>
                <a:lnTo>
                  <a:pt x="291846" y="106426"/>
                </a:lnTo>
                <a:lnTo>
                  <a:pt x="288544" y="102616"/>
                </a:lnTo>
                <a:lnTo>
                  <a:pt x="281813" y="92964"/>
                </a:lnTo>
                <a:lnTo>
                  <a:pt x="274701" y="81788"/>
                </a:lnTo>
                <a:lnTo>
                  <a:pt x="269621" y="73152"/>
                </a:lnTo>
                <a:close/>
              </a:path>
              <a:path w="407670" h="382270">
                <a:moveTo>
                  <a:pt x="400832" y="66990"/>
                </a:moveTo>
                <a:lnTo>
                  <a:pt x="391388" y="70417"/>
                </a:lnTo>
                <a:lnTo>
                  <a:pt x="378714" y="146685"/>
                </a:lnTo>
                <a:lnTo>
                  <a:pt x="378079" y="150114"/>
                </a:lnTo>
                <a:lnTo>
                  <a:pt x="380492" y="153416"/>
                </a:lnTo>
                <a:lnTo>
                  <a:pt x="383921" y="153924"/>
                </a:lnTo>
                <a:lnTo>
                  <a:pt x="387350" y="154559"/>
                </a:lnTo>
                <a:lnTo>
                  <a:pt x="390652" y="152146"/>
                </a:lnTo>
                <a:lnTo>
                  <a:pt x="391287" y="148717"/>
                </a:lnTo>
                <a:lnTo>
                  <a:pt x="404735" y="67818"/>
                </a:lnTo>
                <a:lnTo>
                  <a:pt x="401828" y="67818"/>
                </a:lnTo>
                <a:lnTo>
                  <a:pt x="400832" y="66990"/>
                </a:lnTo>
                <a:close/>
              </a:path>
              <a:path w="407670" h="382270">
                <a:moveTo>
                  <a:pt x="366903" y="87630"/>
                </a:moveTo>
                <a:lnTo>
                  <a:pt x="336169" y="111379"/>
                </a:lnTo>
                <a:lnTo>
                  <a:pt x="328168" y="114681"/>
                </a:lnTo>
                <a:lnTo>
                  <a:pt x="331978" y="126746"/>
                </a:lnTo>
                <a:lnTo>
                  <a:pt x="374904" y="97536"/>
                </a:lnTo>
                <a:lnTo>
                  <a:pt x="376047" y="96393"/>
                </a:lnTo>
                <a:lnTo>
                  <a:pt x="366903" y="87630"/>
                </a:lnTo>
                <a:close/>
              </a:path>
              <a:path w="407670" h="382270">
                <a:moveTo>
                  <a:pt x="407543" y="50927"/>
                </a:moveTo>
                <a:lnTo>
                  <a:pt x="314452" y="84836"/>
                </a:lnTo>
                <a:lnTo>
                  <a:pt x="311150" y="86106"/>
                </a:lnTo>
                <a:lnTo>
                  <a:pt x="309499" y="89662"/>
                </a:lnTo>
                <a:lnTo>
                  <a:pt x="310642" y="92964"/>
                </a:lnTo>
                <a:lnTo>
                  <a:pt x="311912" y="96266"/>
                </a:lnTo>
                <a:lnTo>
                  <a:pt x="315468" y="98044"/>
                </a:lnTo>
                <a:lnTo>
                  <a:pt x="318770" y="96774"/>
                </a:lnTo>
                <a:lnTo>
                  <a:pt x="391388" y="70417"/>
                </a:lnTo>
                <a:lnTo>
                  <a:pt x="393034" y="60509"/>
                </a:lnTo>
                <a:lnTo>
                  <a:pt x="392049" y="59690"/>
                </a:lnTo>
                <a:lnTo>
                  <a:pt x="394589" y="56642"/>
                </a:lnTo>
                <a:lnTo>
                  <a:pt x="406592" y="56642"/>
                </a:lnTo>
                <a:lnTo>
                  <a:pt x="407543" y="50927"/>
                </a:lnTo>
                <a:close/>
              </a:path>
              <a:path w="407670" h="382270">
                <a:moveTo>
                  <a:pt x="393034" y="60509"/>
                </a:moveTo>
                <a:lnTo>
                  <a:pt x="391388" y="70417"/>
                </a:lnTo>
                <a:lnTo>
                  <a:pt x="400832" y="66990"/>
                </a:lnTo>
                <a:lnTo>
                  <a:pt x="393034" y="60509"/>
                </a:lnTo>
                <a:close/>
              </a:path>
              <a:path w="407670" h="382270">
                <a:moveTo>
                  <a:pt x="398103" y="59563"/>
                </a:moveTo>
                <a:lnTo>
                  <a:pt x="393192" y="59563"/>
                </a:lnTo>
                <a:lnTo>
                  <a:pt x="401701" y="66675"/>
                </a:lnTo>
                <a:lnTo>
                  <a:pt x="400832" y="66990"/>
                </a:lnTo>
                <a:lnTo>
                  <a:pt x="401828" y="67818"/>
                </a:lnTo>
                <a:lnTo>
                  <a:pt x="404368" y="64770"/>
                </a:lnTo>
                <a:lnTo>
                  <a:pt x="398103" y="59563"/>
                </a:lnTo>
                <a:close/>
              </a:path>
              <a:path w="407670" h="382270">
                <a:moveTo>
                  <a:pt x="406592" y="56642"/>
                </a:moveTo>
                <a:lnTo>
                  <a:pt x="394589" y="56642"/>
                </a:lnTo>
                <a:lnTo>
                  <a:pt x="404368" y="64770"/>
                </a:lnTo>
                <a:lnTo>
                  <a:pt x="401828" y="67818"/>
                </a:lnTo>
                <a:lnTo>
                  <a:pt x="404735" y="67818"/>
                </a:lnTo>
                <a:lnTo>
                  <a:pt x="406592" y="56642"/>
                </a:lnTo>
                <a:close/>
              </a:path>
              <a:path w="407670" h="382270">
                <a:moveTo>
                  <a:pt x="393192" y="59563"/>
                </a:moveTo>
                <a:lnTo>
                  <a:pt x="393034" y="60509"/>
                </a:lnTo>
                <a:lnTo>
                  <a:pt x="400832" y="66990"/>
                </a:lnTo>
                <a:lnTo>
                  <a:pt x="401701" y="66675"/>
                </a:lnTo>
                <a:lnTo>
                  <a:pt x="393192" y="59563"/>
                </a:lnTo>
                <a:close/>
              </a:path>
              <a:path w="407670" h="382270">
                <a:moveTo>
                  <a:pt x="394589" y="56642"/>
                </a:moveTo>
                <a:lnTo>
                  <a:pt x="392049" y="59690"/>
                </a:lnTo>
                <a:lnTo>
                  <a:pt x="393034" y="60509"/>
                </a:lnTo>
                <a:lnTo>
                  <a:pt x="393192" y="59563"/>
                </a:lnTo>
                <a:lnTo>
                  <a:pt x="398103" y="59563"/>
                </a:lnTo>
                <a:lnTo>
                  <a:pt x="394589" y="5664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985767" y="3550729"/>
            <a:ext cx="1322705" cy="165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15">
                <a:solidFill>
                  <a:srgbClr val="C00000"/>
                </a:solidFill>
                <a:latin typeface="Calibri"/>
                <a:cs typeface="Calibri"/>
              </a:rPr>
              <a:t>unc</a:t>
            </a:r>
            <a:r>
              <a:rPr dirty="0" sz="1100" spc="-1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dirty="0" sz="1100" spc="-10">
                <a:solidFill>
                  <a:srgbClr val="C00000"/>
                </a:solidFill>
                <a:latin typeface="Calibri"/>
                <a:cs typeface="Calibri"/>
              </a:rPr>
              <a:t>untabl</a:t>
            </a:r>
            <a:r>
              <a:rPr dirty="0" sz="1100" spc="-1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dirty="0" sz="1100" spc="-1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5">
                <a:solidFill>
                  <a:srgbClr val="C00000"/>
                </a:solidFill>
                <a:latin typeface="Calibri"/>
                <a:cs typeface="Calibri"/>
              </a:rPr>
              <a:t>real</a:t>
            </a:r>
            <a:r>
              <a:rPr dirty="0" sz="110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5">
                <a:solidFill>
                  <a:srgbClr val="C00000"/>
                </a:solidFill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fld id="{81D60167-4931-47E6-BA6A-407CBD079E47}" type="slidenum">
              <a:rPr dirty="0" spc="-10"/>
              <a:t>3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4903470" y="6225468"/>
            <a:ext cx="254000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(every hour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 the hour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9251" y="596439"/>
            <a:ext cx="9549130" cy="4070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535795" algn="l"/>
              </a:tabLst>
            </a:pPr>
            <a:r>
              <a:rPr dirty="0" sz="3000" b="1" u="sng">
                <a:solidFill>
                  <a:srgbClr val="221F1F"/>
                </a:solidFill>
                <a:latin typeface="Times New Roman"/>
                <a:cs typeface="Times New Roman"/>
              </a:rPr>
              <a:t>Continuo</a:t>
            </a:r>
            <a:r>
              <a:rPr dirty="0" sz="3000" spc="-15" b="1" u="sng">
                <a:solidFill>
                  <a:srgbClr val="221F1F"/>
                </a:solidFill>
                <a:latin typeface="Times New Roman"/>
                <a:cs typeface="Times New Roman"/>
              </a:rPr>
              <a:t>u</a:t>
            </a:r>
            <a:r>
              <a:rPr dirty="0" sz="3000" b="1" u="sng">
                <a:solidFill>
                  <a:srgbClr val="221F1F"/>
                </a:solidFill>
                <a:latin typeface="Times New Roman"/>
                <a:cs typeface="Times New Roman"/>
              </a:rPr>
              <a:t>s</a:t>
            </a:r>
            <a:r>
              <a:rPr dirty="0" sz="3000" spc="-75" b="1" u="sng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dirty="0" sz="3000" spc="-60" b="1" u="sng">
                <a:solidFill>
                  <a:srgbClr val="221F1F"/>
                </a:solidFill>
                <a:latin typeface="Times New Roman"/>
                <a:cs typeface="Times New Roman"/>
              </a:rPr>
              <a:t>T</a:t>
            </a:r>
            <a:r>
              <a:rPr dirty="0" sz="3000" b="1" u="sng">
                <a:solidFill>
                  <a:srgbClr val="221F1F"/>
                </a:solidFill>
                <a:latin typeface="Times New Roman"/>
                <a:cs typeface="Times New Roman"/>
              </a:rPr>
              <a:t>ime with Continuo</a:t>
            </a:r>
            <a:r>
              <a:rPr dirty="0" sz="3000" spc="-15" b="1" u="sng">
                <a:solidFill>
                  <a:srgbClr val="221F1F"/>
                </a:solidFill>
                <a:latin typeface="Times New Roman"/>
                <a:cs typeface="Times New Roman"/>
              </a:rPr>
              <a:t>u</a:t>
            </a:r>
            <a:r>
              <a:rPr dirty="0" sz="3000" b="1" u="sng">
                <a:solidFill>
                  <a:srgbClr val="221F1F"/>
                </a:solidFill>
                <a:latin typeface="Times New Roman"/>
                <a:cs typeface="Times New Roman"/>
              </a:rPr>
              <a:t>s</a:t>
            </a:r>
            <a:r>
              <a:rPr dirty="0" sz="3000" spc="-25" b="1" u="sng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dirty="0" sz="3000" b="1" u="sng">
                <a:solidFill>
                  <a:srgbClr val="221F1F"/>
                </a:solidFill>
                <a:latin typeface="Times New Roman"/>
                <a:cs typeface="Times New Roman"/>
              </a:rPr>
              <a:t>State Space 	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0850" y="1617726"/>
            <a:ext cx="7362825" cy="4824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fld id="{81D60167-4931-47E6-BA6A-407CBD079E47}" type="slidenum">
              <a:rPr dirty="0" spc="-10"/>
              <a:t>3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50" spc="-225">
                <a:solidFill>
                  <a:srgbClr val="000000"/>
                </a:solidFill>
              </a:rPr>
              <a:t>T</a:t>
            </a:r>
            <a:r>
              <a:rPr dirty="0" sz="2950">
                <a:solidFill>
                  <a:srgbClr val="000000"/>
                </a:solidFill>
              </a:rPr>
              <a:t>wo</a:t>
            </a:r>
            <a:r>
              <a:rPr dirty="0" sz="2950" spc="1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Structural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P</a:t>
            </a:r>
            <a:r>
              <a:rPr dirty="0" sz="2950" spc="-65">
                <a:solidFill>
                  <a:srgbClr val="000000"/>
                </a:solidFill>
              </a:rPr>
              <a:t>r</a:t>
            </a:r>
            <a:r>
              <a:rPr dirty="0" sz="2950">
                <a:solidFill>
                  <a:srgbClr val="000000"/>
                </a:solidFill>
              </a:rPr>
              <a:t>operties</a:t>
            </a:r>
            <a:r>
              <a:rPr dirty="0" sz="2950" spc="10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of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Stochastic</a:t>
            </a:r>
            <a:r>
              <a:rPr dirty="0" sz="2950" spc="5">
                <a:solidFill>
                  <a:srgbClr val="000000"/>
                </a:solidFill>
              </a:rPr>
              <a:t> </a:t>
            </a:r>
            <a:r>
              <a:rPr dirty="0" sz="2950">
                <a:solidFill>
                  <a:srgbClr val="000000"/>
                </a:solidFill>
              </a:rPr>
              <a:t>P</a:t>
            </a:r>
            <a:r>
              <a:rPr dirty="0" sz="2950" spc="-60">
                <a:solidFill>
                  <a:srgbClr val="000000"/>
                </a:solidFill>
              </a:rPr>
              <a:t>r</a:t>
            </a:r>
            <a:r>
              <a:rPr dirty="0" sz="2950">
                <a:solidFill>
                  <a:srgbClr val="000000"/>
                </a:solidFill>
              </a:rPr>
              <a:t>ocesses</a:t>
            </a:r>
            <a:endParaRPr sz="2950"/>
          </a:p>
        </p:txBody>
      </p:sp>
      <p:sp>
        <p:nvSpPr>
          <p:cNvPr id="3" name="object 3"/>
          <p:cNvSpPr txBox="1"/>
          <p:nvPr/>
        </p:nvSpPr>
        <p:spPr>
          <a:xfrm>
            <a:off x="619251" y="1051940"/>
            <a:ext cx="8950960" cy="4961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7645" marR="723265" indent="-194945">
              <a:lnSpc>
                <a:spcPct val="119900"/>
              </a:lnSpc>
              <a:buSzPct val="133333"/>
              <a:buFont typeface="Arial"/>
              <a:buChar char="•"/>
              <a:tabLst>
                <a:tab pos="241300" algn="l"/>
                <a:tab pos="6710045" algn="l"/>
              </a:tabLst>
            </a:pPr>
            <a:r>
              <a:rPr dirty="0" sz="2400" spc="-15" b="1">
                <a:latin typeface="Calibri"/>
                <a:cs typeface="Calibri"/>
              </a:rPr>
              <a:t>Independe</a:t>
            </a:r>
            <a:r>
              <a:rPr dirty="0" sz="2400" spc="-40" b="1">
                <a:latin typeface="Calibri"/>
                <a:cs typeface="Calibri"/>
              </a:rPr>
              <a:t>n</a:t>
            </a:r>
            <a:r>
              <a:rPr dirty="0" sz="2400" spc="-10" b="1">
                <a:latin typeface="Calibri"/>
                <a:cs typeface="Calibri"/>
              </a:rPr>
              <a:t>t</a:t>
            </a:r>
            <a:r>
              <a:rPr dirty="0" sz="2400" b="1">
                <a:latin typeface="Calibri"/>
                <a:cs typeface="Calibri"/>
              </a:rPr>
              <a:t> inc</a:t>
            </a:r>
            <a:r>
              <a:rPr dirty="0" sz="2400" spc="-40" b="1">
                <a:latin typeface="Calibri"/>
                <a:cs typeface="Calibri"/>
              </a:rPr>
              <a:t>r</a:t>
            </a:r>
            <a:r>
              <a:rPr dirty="0" sz="2400" spc="-5" b="1">
                <a:latin typeface="Calibri"/>
                <a:cs typeface="Calibri"/>
              </a:rPr>
              <a:t>eme</a:t>
            </a:r>
            <a:r>
              <a:rPr dirty="0" sz="2400" spc="-30" b="1">
                <a:latin typeface="Calibri"/>
                <a:cs typeface="Calibri"/>
              </a:rPr>
              <a:t>n</a:t>
            </a:r>
            <a:r>
              <a:rPr dirty="0" sz="2400" spc="-10" b="1">
                <a:latin typeface="Calibri"/>
                <a:cs typeface="Calibri"/>
              </a:rPr>
              <a:t>t</a:t>
            </a:r>
            <a:r>
              <a:rPr dirty="0" sz="2400" spc="10" b="1"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Microsoft JhengHei"/>
                <a:cs typeface="Microsoft JhengHei"/>
              </a:rPr>
              <a:t>: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if </a:t>
            </a:r>
            <a:r>
              <a:rPr dirty="0" sz="2250" spc="-45">
                <a:solidFill>
                  <a:srgbClr val="221F1F"/>
                </a:solidFill>
                <a:latin typeface="Calibri"/>
                <a:cs typeface="Calibri"/>
              </a:rPr>
              <a:t>f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o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all</a:t>
            </a:r>
            <a:r>
              <a:rPr dirty="0" sz="2250" spc="2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baseline="-20370" sz="2250" i="1">
                <a:solidFill>
                  <a:srgbClr val="221F1F"/>
                </a:solidFill>
                <a:latin typeface="Calibri"/>
                <a:cs typeface="Calibri"/>
              </a:rPr>
              <a:t>0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&lt; </a:t>
            </a:r>
            <a:r>
              <a:rPr dirty="0" sz="2250" spc="-5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baseline="-20370" sz="2250" i="1">
                <a:solidFill>
                  <a:srgbClr val="221F1F"/>
                </a:solidFill>
                <a:latin typeface="Calibri"/>
                <a:cs typeface="Calibri"/>
              </a:rPr>
              <a:t>1 </a:t>
            </a:r>
            <a:r>
              <a:rPr dirty="0" baseline="-20370" sz="2250" spc="-240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&lt;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baseline="-20370" sz="2250" i="1">
                <a:solidFill>
                  <a:srgbClr val="221F1F"/>
                </a:solidFill>
                <a:latin typeface="Calibri"/>
                <a:cs typeface="Calibri"/>
              </a:rPr>
              <a:t>2 </a:t>
            </a:r>
            <a:r>
              <a:rPr dirty="0" baseline="-20370" sz="2250" spc="-240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&lt; . .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.</a:t>
            </a:r>
            <a:r>
              <a:rPr dirty="0" sz="2250" spc="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&lt;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baseline="-20370" sz="2250" i="1">
                <a:solidFill>
                  <a:srgbClr val="221F1F"/>
                </a:solidFill>
                <a:latin typeface="Calibri"/>
                <a:cs typeface="Calibri"/>
              </a:rPr>
              <a:t>n </a:t>
            </a:r>
            <a:r>
              <a:rPr dirty="0" baseline="-20370" sz="2250" spc="-247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in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the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p</a:t>
            </a:r>
            <a:r>
              <a:rPr dirty="0" sz="2250" spc="-40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oces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s</a:t>
            </a:r>
            <a:r>
              <a:rPr dirty="0" sz="2250" spc="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b="1" i="1">
                <a:solidFill>
                  <a:srgbClr val="221F1F"/>
                </a:solidFill>
                <a:latin typeface="Calibri"/>
                <a:cs typeface="Calibri"/>
              </a:rPr>
              <a:t>X</a:t>
            </a:r>
            <a:r>
              <a:rPr dirty="0" sz="2250" spc="5" b="1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= {</a:t>
            </a:r>
            <a:r>
              <a:rPr dirty="0" sz="2250" i="1">
                <a:solidFill>
                  <a:srgbClr val="221F1F"/>
                </a:solidFill>
                <a:latin typeface="Calibri"/>
                <a:cs typeface="Calibri"/>
              </a:rPr>
              <a:t>X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(</a:t>
            </a:r>
            <a:r>
              <a:rPr dirty="0" sz="2250" spc="-5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)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,</a:t>
            </a:r>
            <a:r>
              <a:rPr dirty="0" sz="2250" spc="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sz="2250" spc="10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≥ 0}, </a:t>
            </a:r>
            <a:r>
              <a:rPr dirty="0" sz="2250" spc="-55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andom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40">
                <a:solidFill>
                  <a:srgbClr val="221F1F"/>
                </a:solidFill>
                <a:latin typeface="Calibri"/>
                <a:cs typeface="Calibri"/>
              </a:rPr>
              <a:t>v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ariables</a:t>
            </a:r>
            <a:r>
              <a:rPr dirty="0" sz="2250" spc="3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i="1">
                <a:solidFill>
                  <a:srgbClr val="221F1F"/>
                </a:solidFill>
                <a:latin typeface="Calibri"/>
                <a:cs typeface="Calibri"/>
              </a:rPr>
              <a:t>X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(</a:t>
            </a:r>
            <a:r>
              <a:rPr dirty="0" sz="2250" spc="-5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baseline="-20370" sz="2250" i="1">
                <a:solidFill>
                  <a:srgbClr val="221F1F"/>
                </a:solidFill>
                <a:latin typeface="Calibri"/>
                <a:cs typeface="Calibri"/>
              </a:rPr>
              <a:t>1 </a:t>
            </a:r>
            <a:r>
              <a:rPr dirty="0" baseline="-20370" sz="2250" spc="-240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) −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i="1">
                <a:solidFill>
                  <a:srgbClr val="221F1F"/>
                </a:solidFill>
                <a:latin typeface="Calibri"/>
                <a:cs typeface="Calibri"/>
              </a:rPr>
              <a:t>X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(</a:t>
            </a:r>
            <a:r>
              <a:rPr dirty="0" sz="2250" spc="-5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baseline="-20370" sz="2250" spc="-7" i="1">
                <a:solidFill>
                  <a:srgbClr val="221F1F"/>
                </a:solidFill>
                <a:latin typeface="Calibri"/>
                <a:cs typeface="Calibri"/>
              </a:rPr>
              <a:t>0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)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,	</a:t>
            </a:r>
            <a:r>
              <a:rPr dirty="0" sz="2250" i="1">
                <a:solidFill>
                  <a:srgbClr val="221F1F"/>
                </a:solidFill>
                <a:latin typeface="Calibri"/>
                <a:cs typeface="Calibri"/>
              </a:rPr>
              <a:t>X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(</a:t>
            </a:r>
            <a:r>
              <a:rPr dirty="0" sz="2250" spc="-5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baseline="-20370" sz="2250" i="1">
                <a:solidFill>
                  <a:srgbClr val="221F1F"/>
                </a:solidFill>
                <a:latin typeface="Calibri"/>
                <a:cs typeface="Calibri"/>
              </a:rPr>
              <a:t>2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)</a:t>
            </a:r>
            <a:r>
              <a:rPr dirty="0" sz="2250" spc="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− </a:t>
            </a:r>
            <a:r>
              <a:rPr dirty="0" sz="2250" i="1">
                <a:solidFill>
                  <a:srgbClr val="221F1F"/>
                </a:solidFill>
                <a:latin typeface="Calibri"/>
                <a:cs typeface="Calibri"/>
              </a:rPr>
              <a:t>X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(</a:t>
            </a:r>
            <a:r>
              <a:rPr dirty="0" sz="2250" spc="-5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baseline="-20370" sz="2250" i="1">
                <a:solidFill>
                  <a:srgbClr val="221F1F"/>
                </a:solidFill>
                <a:latin typeface="Calibri"/>
                <a:cs typeface="Calibri"/>
              </a:rPr>
              <a:t>1 </a:t>
            </a:r>
            <a:r>
              <a:rPr dirty="0" baseline="-20370" sz="2250" spc="-240" i="1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),</a:t>
            </a:r>
            <a:endParaRPr sz="225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600"/>
              </a:spcBef>
            </a:pP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.</a:t>
            </a:r>
            <a:r>
              <a:rPr dirty="0" sz="2250" spc="10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. .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,</a:t>
            </a:r>
            <a:r>
              <a:rPr dirty="0" sz="2250" spc="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 i="1">
                <a:solidFill>
                  <a:srgbClr val="221F1F"/>
                </a:solidFill>
                <a:latin typeface="Calibri"/>
                <a:cs typeface="Calibri"/>
              </a:rPr>
              <a:t>X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(</a:t>
            </a:r>
            <a:r>
              <a:rPr dirty="0" sz="2250" spc="-5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baseline="-20370" sz="2250" spc="-7" i="1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)</a:t>
            </a:r>
            <a:r>
              <a:rPr dirty="0" sz="2250" spc="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− </a:t>
            </a:r>
            <a:r>
              <a:rPr dirty="0" sz="2250" i="1">
                <a:solidFill>
                  <a:srgbClr val="221F1F"/>
                </a:solidFill>
                <a:latin typeface="Calibri"/>
                <a:cs typeface="Calibri"/>
              </a:rPr>
              <a:t>X 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(</a:t>
            </a:r>
            <a:r>
              <a:rPr dirty="0" sz="2250" spc="-5" i="1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r>
              <a:rPr dirty="0" baseline="-20370" sz="2250" spc="-7" i="1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baseline="-20370" sz="2250" i="1">
                <a:solidFill>
                  <a:srgbClr val="221F1F"/>
                </a:solidFill>
                <a:latin typeface="Calibri"/>
                <a:cs typeface="Calibri"/>
              </a:rPr>
              <a:t>-</a:t>
            </a:r>
            <a:r>
              <a:rPr dirty="0" baseline="-20370" sz="2250" spc="-7" i="1">
                <a:solidFill>
                  <a:srgbClr val="221F1F"/>
                </a:solidFill>
                <a:latin typeface="Calibri"/>
                <a:cs typeface="Calibri"/>
              </a:rPr>
              <a:t>1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)</a:t>
            </a:r>
            <a:r>
              <a:rPr dirty="0" sz="2250" spc="15">
                <a:solidFill>
                  <a:srgbClr val="22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a</a:t>
            </a:r>
            <a:r>
              <a:rPr dirty="0" sz="2250" spc="-35">
                <a:solidFill>
                  <a:srgbClr val="221F1F"/>
                </a:solidFill>
                <a:latin typeface="Calibri"/>
                <a:cs typeface="Calibri"/>
              </a:rPr>
              <a:t>r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e indepe</a:t>
            </a:r>
            <a:r>
              <a:rPr dirty="0" sz="2250" spc="-5">
                <a:solidFill>
                  <a:srgbClr val="221F1F"/>
                </a:solidFill>
                <a:latin typeface="Calibri"/>
                <a:cs typeface="Calibri"/>
              </a:rPr>
              <a:t>nde</a:t>
            </a:r>
            <a:r>
              <a:rPr dirty="0" sz="2250" spc="-25">
                <a:solidFill>
                  <a:srgbClr val="221F1F"/>
                </a:solidFill>
                <a:latin typeface="Calibri"/>
                <a:cs typeface="Calibri"/>
              </a:rPr>
              <a:t>n</a:t>
            </a:r>
            <a:r>
              <a:rPr dirty="0" sz="2250">
                <a:solidFill>
                  <a:srgbClr val="221F1F"/>
                </a:solidFill>
                <a:latin typeface="Calibri"/>
                <a:cs typeface="Calibri"/>
              </a:rPr>
              <a:t>t</a:t>
            </a:r>
            <a:endParaRPr sz="2250">
              <a:latin typeface="Calibri"/>
              <a:cs typeface="Calibri"/>
            </a:endParaRPr>
          </a:p>
          <a:p>
            <a:pPr marL="273050" marR="5080">
              <a:lnSpc>
                <a:spcPct val="122200"/>
              </a:lnSpc>
              <a:spcBef>
                <a:spcPts val="1200"/>
              </a:spcBef>
            </a:pPr>
            <a:r>
              <a:rPr dirty="0" sz="2250">
                <a:solidFill>
                  <a:srgbClr val="221F1F"/>
                </a:solidFill>
                <a:latin typeface="Cambria Math"/>
                <a:cs typeface="Cambria Math"/>
              </a:rPr>
              <a:t>⇒</a:t>
            </a:r>
            <a:r>
              <a:rPr dirty="0" sz="2250" spc="15">
                <a:solidFill>
                  <a:srgbClr val="221F1F"/>
                </a:solidFill>
                <a:latin typeface="Cambria Math"/>
                <a:cs typeface="Cambria Math"/>
              </a:rPr>
              <a:t> 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the magnitudes</a:t>
            </a:r>
            <a:r>
              <a:rPr dirty="0" sz="2250" spc="1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f </a:t>
            </a:r>
            <a:r>
              <a:rPr dirty="0" sz="2250" spc="-35">
                <a:solidFill>
                  <a:srgbClr val="C00000"/>
                </a:solidFill>
                <a:latin typeface="Calibri"/>
                <a:cs typeface="Calibri"/>
              </a:rPr>
              <a:t>st</a:t>
            </a:r>
            <a:r>
              <a:rPr dirty="0" sz="2250" spc="-25">
                <a:solidFill>
                  <a:srgbClr val="C00000"/>
                </a:solidFill>
                <a:latin typeface="Calibri"/>
                <a:cs typeface="Calibri"/>
              </a:rPr>
              <a:t>at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dirty="0" sz="2250" spc="1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chan</a:t>
            </a:r>
            <a:r>
              <a:rPr dirty="0" sz="2250" spc="-25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dirty="0" sz="2250" spc="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50" spc="-1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dirty="0" sz="2250" spc="-3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er </a:t>
            </a:r>
            <a:r>
              <a:rPr dirty="0" sz="2250" spc="-5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r>
              <a:rPr dirty="0" sz="2250" spc="5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dirty="0" sz="2250" spc="-5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dirty="0" sz="2250" spc="-1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dirty="0" sz="2250" spc="-3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erlapping</a:t>
            </a:r>
            <a:r>
              <a:rPr dirty="0" sz="2250" spc="-1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time</a:t>
            </a:r>
            <a:r>
              <a:rPr dirty="0" sz="2250" spc="2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dirty="0" sz="2250" spc="-25">
                <a:solidFill>
                  <a:srgbClr val="C00000"/>
                </a:solidFill>
                <a:latin typeface="Calibri"/>
                <a:cs typeface="Calibri"/>
              </a:rPr>
              <a:t>nt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dirty="0" sz="2250" spc="2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dirty="0" sz="2250" spc="-4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als</a:t>
            </a:r>
            <a:r>
              <a:rPr dirty="0" sz="2250" spc="3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dirty="0" sz="2250" spc="-35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 mutually</a:t>
            </a:r>
            <a:r>
              <a:rPr dirty="0" sz="2250" spc="1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indepen</a:t>
            </a:r>
            <a:r>
              <a:rPr dirty="0" sz="2250" spc="-5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dirty="0" sz="2250" spc="-25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endParaRPr sz="2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250">
              <a:latin typeface="Times New Roman"/>
              <a:cs typeface="Times New Roman"/>
            </a:endParaRPr>
          </a:p>
          <a:p>
            <a:pPr marL="273050" marR="386715" indent="-260350">
              <a:lnSpc>
                <a:spcPct val="134800"/>
              </a:lnSpc>
              <a:buSzPct val="116666"/>
              <a:buFont typeface="Arial"/>
              <a:buChar char="•"/>
              <a:tabLst>
                <a:tab pos="241300" algn="l"/>
              </a:tabLst>
            </a:pPr>
            <a:r>
              <a:rPr dirty="0" sz="2400" spc="-15" b="1">
                <a:latin typeface="Calibri"/>
                <a:cs typeface="Calibri"/>
              </a:rPr>
              <a:t>S</a:t>
            </a:r>
            <a:r>
              <a:rPr dirty="0" sz="2400" spc="-35" b="1">
                <a:latin typeface="Calibri"/>
                <a:cs typeface="Calibri"/>
              </a:rPr>
              <a:t>t</a:t>
            </a:r>
            <a:r>
              <a:rPr dirty="0" sz="2400" spc="-45" b="1">
                <a:latin typeface="Calibri"/>
                <a:cs typeface="Calibri"/>
              </a:rPr>
              <a:t>a</a:t>
            </a:r>
            <a:r>
              <a:rPr dirty="0" sz="2400" spc="-15" b="1">
                <a:latin typeface="Calibri"/>
                <a:cs typeface="Calibri"/>
              </a:rPr>
              <a:t>tionary</a:t>
            </a:r>
            <a:r>
              <a:rPr dirty="0" sz="2400" spc="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inc</a:t>
            </a:r>
            <a:r>
              <a:rPr dirty="0" sz="2400" spc="-35" b="1">
                <a:latin typeface="Calibri"/>
                <a:cs typeface="Calibri"/>
              </a:rPr>
              <a:t>r</a:t>
            </a:r>
            <a:r>
              <a:rPr dirty="0" sz="2400" spc="-5" b="1">
                <a:latin typeface="Calibri"/>
                <a:cs typeface="Calibri"/>
              </a:rPr>
              <a:t>eme</a:t>
            </a:r>
            <a:r>
              <a:rPr dirty="0" sz="2400" spc="-30" b="1">
                <a:latin typeface="Calibri"/>
                <a:cs typeface="Calibri"/>
              </a:rPr>
              <a:t>n</a:t>
            </a:r>
            <a:r>
              <a:rPr dirty="0" sz="2400" spc="-10" b="1">
                <a:latin typeface="Calibri"/>
                <a:cs typeface="Calibri"/>
              </a:rPr>
              <a:t>t</a:t>
            </a:r>
            <a:r>
              <a:rPr dirty="0" sz="2400" spc="10" b="1">
                <a:latin typeface="Calibri"/>
                <a:cs typeface="Calibri"/>
              </a:rPr>
              <a:t> </a:t>
            </a:r>
            <a:r>
              <a:rPr dirty="0" sz="2250">
                <a:latin typeface="Microsoft JhengHei"/>
                <a:cs typeface="Microsoft JhengHei"/>
              </a:rPr>
              <a:t>: </a:t>
            </a:r>
            <a:r>
              <a:rPr dirty="0" sz="2250" spc="-5">
                <a:latin typeface="Microsoft JhengHei"/>
                <a:cs typeface="Microsoft JhengHei"/>
              </a:rPr>
              <a:t>i</a:t>
            </a:r>
            <a:r>
              <a:rPr dirty="0" sz="2250">
                <a:latin typeface="Microsoft JhengHei"/>
                <a:cs typeface="Microsoft JhengHei"/>
              </a:rPr>
              <a:t>f the </a:t>
            </a:r>
            <a:r>
              <a:rPr dirty="0" sz="2250" spc="-5">
                <a:latin typeface="Microsoft JhengHei"/>
                <a:cs typeface="Microsoft JhengHei"/>
              </a:rPr>
              <a:t>rando</a:t>
            </a:r>
            <a:r>
              <a:rPr dirty="0" sz="2250">
                <a:latin typeface="Microsoft JhengHei"/>
                <a:cs typeface="Microsoft JhengHei"/>
              </a:rPr>
              <a:t>m </a:t>
            </a:r>
            <a:r>
              <a:rPr dirty="0" sz="2250" spc="-40">
                <a:latin typeface="Calibri"/>
                <a:cs typeface="Calibri"/>
              </a:rPr>
              <a:t>v</a:t>
            </a:r>
            <a:r>
              <a:rPr dirty="0" sz="2250">
                <a:latin typeface="Calibri"/>
                <a:cs typeface="Calibri"/>
              </a:rPr>
              <a:t>ariable</a:t>
            </a:r>
            <a:r>
              <a:rPr dirty="0" sz="2250" spc="25">
                <a:latin typeface="Calibri"/>
                <a:cs typeface="Calibri"/>
              </a:rPr>
              <a:t> </a:t>
            </a:r>
            <a:r>
              <a:rPr dirty="0" sz="2250" i="1">
                <a:latin typeface="Calibri"/>
                <a:cs typeface="Calibri"/>
              </a:rPr>
              <a:t>X </a:t>
            </a:r>
            <a:r>
              <a:rPr dirty="0" sz="2250" spc="-5">
                <a:latin typeface="Calibri"/>
                <a:cs typeface="Calibri"/>
              </a:rPr>
              <a:t>(</a:t>
            </a:r>
            <a:r>
              <a:rPr dirty="0" sz="2250" i="1">
                <a:latin typeface="Calibri"/>
                <a:cs typeface="Calibri"/>
              </a:rPr>
              <a:t>t</a:t>
            </a:r>
            <a:r>
              <a:rPr dirty="0" sz="2250" spc="10" i="1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+ </a:t>
            </a:r>
            <a:r>
              <a:rPr dirty="0" sz="2250" i="1">
                <a:latin typeface="Calibri"/>
                <a:cs typeface="Calibri"/>
              </a:rPr>
              <a:t>s</a:t>
            </a:r>
            <a:r>
              <a:rPr dirty="0" sz="2250">
                <a:latin typeface="Calibri"/>
                <a:cs typeface="Calibri"/>
              </a:rPr>
              <a:t>) − </a:t>
            </a:r>
            <a:r>
              <a:rPr dirty="0" sz="2250" i="1">
                <a:latin typeface="Calibri"/>
                <a:cs typeface="Calibri"/>
              </a:rPr>
              <a:t>X </a:t>
            </a:r>
            <a:r>
              <a:rPr dirty="0" sz="2250" spc="-5">
                <a:latin typeface="Calibri"/>
                <a:cs typeface="Calibri"/>
              </a:rPr>
              <a:t>(</a:t>
            </a:r>
            <a:r>
              <a:rPr dirty="0" sz="2250" spc="-5" i="1">
                <a:latin typeface="Calibri"/>
                <a:cs typeface="Calibri"/>
              </a:rPr>
              <a:t>t</a:t>
            </a:r>
            <a:r>
              <a:rPr dirty="0" sz="2250">
                <a:latin typeface="Calibri"/>
                <a:cs typeface="Calibri"/>
              </a:rPr>
              <a:t>)</a:t>
            </a:r>
            <a:r>
              <a:rPr dirty="0" sz="2250" spc="15">
                <a:latin typeface="Calibri"/>
                <a:cs typeface="Calibri"/>
              </a:rPr>
              <a:t> </a:t>
            </a:r>
            <a:r>
              <a:rPr dirty="0" sz="2250" spc="-5">
                <a:latin typeface="Calibri"/>
                <a:cs typeface="Calibri"/>
              </a:rPr>
              <a:t>ha</a:t>
            </a:r>
            <a:r>
              <a:rPr dirty="0" sz="2250">
                <a:latin typeface="Calibri"/>
                <a:cs typeface="Calibri"/>
              </a:rPr>
              <a:t>s</a:t>
            </a:r>
            <a:r>
              <a:rPr dirty="0" sz="2250" spc="10"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dirty="0" sz="225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006FC0"/>
                </a:solidFill>
                <a:latin typeface="Calibri"/>
                <a:cs typeface="Calibri"/>
              </a:rPr>
              <a:t>sam</a:t>
            </a:r>
            <a:r>
              <a:rPr dirty="0" sz="225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dirty="0" sz="2250" spc="1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006FC0"/>
                </a:solidFill>
                <a:latin typeface="Calibri"/>
                <a:cs typeface="Calibri"/>
              </a:rPr>
              <a:t>p</a:t>
            </a:r>
            <a:r>
              <a:rPr dirty="0" sz="2250" spc="-4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dirty="0" sz="2250" spc="-5">
                <a:solidFill>
                  <a:srgbClr val="006FC0"/>
                </a:solidFill>
                <a:latin typeface="Calibri"/>
                <a:cs typeface="Calibri"/>
              </a:rPr>
              <a:t>obab</a:t>
            </a:r>
            <a:r>
              <a:rPr dirty="0" sz="2250" spc="5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dirty="0" sz="2250">
                <a:solidFill>
                  <a:srgbClr val="006FC0"/>
                </a:solidFill>
                <a:latin typeface="Calibri"/>
                <a:cs typeface="Calibri"/>
              </a:rPr>
              <a:t>lity</a:t>
            </a:r>
            <a:r>
              <a:rPr dirty="0" sz="2250" spc="1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006FC0"/>
                </a:solidFill>
                <a:latin typeface="Calibri"/>
                <a:cs typeface="Calibri"/>
              </a:rPr>
              <a:t>di</a:t>
            </a:r>
            <a:r>
              <a:rPr dirty="0" sz="2250" spc="-25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dirty="0" sz="2250">
                <a:solidFill>
                  <a:srgbClr val="006FC0"/>
                </a:solidFill>
                <a:latin typeface="Calibri"/>
                <a:cs typeface="Calibri"/>
              </a:rPr>
              <a:t>tribution</a:t>
            </a:r>
            <a:r>
              <a:rPr dirty="0" sz="2250" spc="2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250" spc="-50">
                <a:latin typeface="Calibri"/>
                <a:cs typeface="Calibri"/>
              </a:rPr>
              <a:t>f</a:t>
            </a:r>
            <a:r>
              <a:rPr dirty="0" sz="2250" spc="-5">
                <a:latin typeface="Calibri"/>
                <a:cs typeface="Calibri"/>
              </a:rPr>
              <a:t>o</a:t>
            </a:r>
            <a:r>
              <a:rPr dirty="0" sz="2250">
                <a:latin typeface="Calibri"/>
                <a:cs typeface="Calibri"/>
              </a:rPr>
              <a:t>r all</a:t>
            </a:r>
            <a:r>
              <a:rPr dirty="0" sz="2250" spc="10">
                <a:latin typeface="Calibri"/>
                <a:cs typeface="Calibri"/>
              </a:rPr>
              <a:t> </a:t>
            </a:r>
            <a:r>
              <a:rPr dirty="0" sz="2250" i="1">
                <a:latin typeface="Calibri"/>
                <a:cs typeface="Calibri"/>
              </a:rPr>
              <a:t>t</a:t>
            </a:r>
            <a:r>
              <a:rPr dirty="0" sz="2250" spc="10" i="1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and a</a:t>
            </a:r>
            <a:r>
              <a:rPr dirty="0" sz="2250" spc="-40">
                <a:latin typeface="Calibri"/>
                <a:cs typeface="Calibri"/>
              </a:rPr>
              <a:t>n</a:t>
            </a:r>
            <a:r>
              <a:rPr dirty="0" sz="2250">
                <a:latin typeface="Calibri"/>
                <a:cs typeface="Calibri"/>
              </a:rPr>
              <a:t>y</a:t>
            </a:r>
            <a:r>
              <a:rPr dirty="0" sz="2250" spc="5">
                <a:latin typeface="Calibri"/>
                <a:cs typeface="Calibri"/>
              </a:rPr>
              <a:t> </a:t>
            </a:r>
            <a:r>
              <a:rPr dirty="0" sz="2250" i="1">
                <a:latin typeface="Calibri"/>
                <a:cs typeface="Calibri"/>
              </a:rPr>
              <a:t>s</a:t>
            </a:r>
            <a:r>
              <a:rPr dirty="0" sz="2250" spc="-5" i="1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&gt; 0,</a:t>
            </a:r>
            <a:endParaRPr sz="2250">
              <a:latin typeface="Calibri"/>
              <a:cs typeface="Calibri"/>
            </a:endParaRPr>
          </a:p>
          <a:p>
            <a:pPr marL="273050" marR="864235">
              <a:lnSpc>
                <a:spcPct val="122200"/>
              </a:lnSpc>
              <a:spcBef>
                <a:spcPts val="1200"/>
              </a:spcBef>
            </a:pPr>
            <a:r>
              <a:rPr dirty="0" sz="2250">
                <a:latin typeface="Cambria Math"/>
                <a:cs typeface="Cambria Math"/>
              </a:rPr>
              <a:t>⇒</a:t>
            </a:r>
            <a:r>
              <a:rPr dirty="0" sz="2250" spc="15">
                <a:latin typeface="Cambria Math"/>
                <a:cs typeface="Cambria Math"/>
              </a:rPr>
              <a:t> </a:t>
            </a:r>
            <a:r>
              <a:rPr dirty="0" sz="2250">
                <a:latin typeface="Calibri"/>
                <a:cs typeface="Calibri"/>
              </a:rPr>
              <a:t>the </a:t>
            </a:r>
            <a:r>
              <a:rPr dirty="0" sz="2250" spc="-5">
                <a:latin typeface="Calibri"/>
                <a:cs typeface="Calibri"/>
              </a:rPr>
              <a:t>p</a:t>
            </a:r>
            <a:r>
              <a:rPr dirty="0" sz="2250" spc="-35">
                <a:latin typeface="Calibri"/>
                <a:cs typeface="Calibri"/>
              </a:rPr>
              <a:t>r</a:t>
            </a:r>
            <a:r>
              <a:rPr dirty="0" sz="2250" spc="-5">
                <a:latin typeface="Calibri"/>
                <a:cs typeface="Calibri"/>
              </a:rPr>
              <a:t>obab</a:t>
            </a:r>
            <a:r>
              <a:rPr dirty="0" sz="2250" spc="5">
                <a:latin typeface="Calibri"/>
                <a:cs typeface="Calibri"/>
              </a:rPr>
              <a:t>i</a:t>
            </a:r>
            <a:r>
              <a:rPr dirty="0" sz="2250">
                <a:latin typeface="Calibri"/>
                <a:cs typeface="Calibri"/>
              </a:rPr>
              <a:t>lity</a:t>
            </a:r>
            <a:r>
              <a:rPr dirty="0" sz="2250" spc="10">
                <a:latin typeface="Calibri"/>
                <a:cs typeface="Calibri"/>
              </a:rPr>
              <a:t> </a:t>
            </a:r>
            <a:r>
              <a:rPr dirty="0" sz="2250" spc="-5">
                <a:latin typeface="Calibri"/>
                <a:cs typeface="Calibri"/>
              </a:rPr>
              <a:t>di</a:t>
            </a:r>
            <a:r>
              <a:rPr dirty="0" sz="2250" spc="-25">
                <a:latin typeface="Calibri"/>
                <a:cs typeface="Calibri"/>
              </a:rPr>
              <a:t>s</a:t>
            </a:r>
            <a:r>
              <a:rPr dirty="0" sz="2250">
                <a:latin typeface="Calibri"/>
                <a:cs typeface="Calibri"/>
              </a:rPr>
              <a:t>tribution</a:t>
            </a:r>
            <a:r>
              <a:rPr dirty="0" sz="2250" spc="20">
                <a:latin typeface="Calibri"/>
                <a:cs typeface="Calibri"/>
              </a:rPr>
              <a:t> </a:t>
            </a:r>
            <a:r>
              <a:rPr dirty="0" sz="2250" spc="-20">
                <a:latin typeface="Calibri"/>
                <a:cs typeface="Calibri"/>
              </a:rPr>
              <a:t>g</a:t>
            </a:r>
            <a:r>
              <a:rPr dirty="0" sz="2250" spc="-10">
                <a:latin typeface="Calibri"/>
                <a:cs typeface="Calibri"/>
              </a:rPr>
              <a:t>o</a:t>
            </a:r>
            <a:r>
              <a:rPr dirty="0" sz="2250" spc="-30">
                <a:latin typeface="Calibri"/>
                <a:cs typeface="Calibri"/>
              </a:rPr>
              <a:t>v</a:t>
            </a:r>
            <a:r>
              <a:rPr dirty="0" sz="2250">
                <a:latin typeface="Calibri"/>
                <a:cs typeface="Calibri"/>
              </a:rPr>
              <a:t>erning</a:t>
            </a:r>
            <a:r>
              <a:rPr dirty="0" sz="2250" spc="-10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the</a:t>
            </a:r>
            <a:r>
              <a:rPr dirty="0" sz="2250" spc="5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magnitude</a:t>
            </a:r>
            <a:r>
              <a:rPr dirty="0" sz="2250" spc="10">
                <a:latin typeface="Calibri"/>
                <a:cs typeface="Calibri"/>
              </a:rPr>
              <a:t> </a:t>
            </a:r>
            <a:r>
              <a:rPr dirty="0" sz="2250" spc="-5">
                <a:latin typeface="Calibri"/>
                <a:cs typeface="Calibri"/>
              </a:rPr>
              <a:t>o</a:t>
            </a:r>
            <a:r>
              <a:rPr dirty="0" sz="2250">
                <a:latin typeface="Calibri"/>
                <a:cs typeface="Calibri"/>
              </a:rPr>
              <a:t>f </a:t>
            </a:r>
            <a:r>
              <a:rPr dirty="0" sz="2250" spc="-35">
                <a:latin typeface="Calibri"/>
                <a:cs typeface="Calibri"/>
              </a:rPr>
              <a:t>st</a:t>
            </a:r>
            <a:r>
              <a:rPr dirty="0" sz="2250" spc="-25">
                <a:latin typeface="Calibri"/>
                <a:cs typeface="Calibri"/>
              </a:rPr>
              <a:t>at</a:t>
            </a:r>
            <a:r>
              <a:rPr dirty="0" sz="2250">
                <a:latin typeface="Calibri"/>
                <a:cs typeface="Calibri"/>
              </a:rPr>
              <a:t>e</a:t>
            </a:r>
            <a:r>
              <a:rPr dirty="0" sz="2250">
                <a:latin typeface="Calibri"/>
                <a:cs typeface="Calibri"/>
              </a:rPr>
              <a:t> chan</a:t>
            </a:r>
            <a:r>
              <a:rPr dirty="0" sz="2250" spc="-25">
                <a:latin typeface="Calibri"/>
                <a:cs typeface="Calibri"/>
              </a:rPr>
              <a:t>g</a:t>
            </a:r>
            <a:r>
              <a:rPr dirty="0" sz="2250">
                <a:latin typeface="Calibri"/>
                <a:cs typeface="Calibri"/>
              </a:rPr>
              <a:t>e</a:t>
            </a:r>
            <a:r>
              <a:rPr dirty="0" sz="2250" spc="5"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C00000"/>
                </a:solidFill>
                <a:latin typeface="Calibri"/>
                <a:cs typeface="Calibri"/>
              </a:rPr>
              <a:t>depend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dirty="0" sz="2250" spc="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C00000"/>
                </a:solidFill>
                <a:latin typeface="Calibri"/>
                <a:cs typeface="Calibri"/>
              </a:rPr>
              <a:t>onl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dirty="0" sz="2250" spc="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on </a:t>
            </a:r>
            <a:r>
              <a:rPr dirty="0" sz="2250" spc="-1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dirty="0" sz="2250" spc="-5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e di</a:t>
            </a:r>
            <a:r>
              <a:rPr dirty="0" sz="2250" spc="-25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sz="2250" spc="-55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dirty="0" sz="2250" spc="-35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ence</a:t>
            </a:r>
            <a:r>
              <a:rPr dirty="0" sz="2250" spc="-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in the</a:t>
            </a:r>
            <a:r>
              <a:rPr dirty="0" sz="2250" spc="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len</a:t>
            </a:r>
            <a:r>
              <a:rPr dirty="0" sz="2250" spc="-4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ths</a:t>
            </a:r>
            <a:r>
              <a:rPr dirty="0" sz="2250" spc="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f </a:t>
            </a:r>
            <a:r>
              <a:rPr dirty="0" sz="2250" spc="-1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dirty="0" sz="2250" spc="-5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e time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indices</a:t>
            </a:r>
            <a:r>
              <a:rPr dirty="0" sz="2250" spc="5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and</a:t>
            </a:r>
            <a:r>
              <a:rPr dirty="0" sz="2250" spc="10"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is</a:t>
            </a:r>
            <a:r>
              <a:rPr dirty="0" sz="2250" spc="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indepen</a:t>
            </a:r>
            <a:r>
              <a:rPr dirty="0" sz="2250" spc="-5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dirty="0" sz="2250" spc="-25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t </a:t>
            </a:r>
            <a:r>
              <a:rPr dirty="0" sz="2250" spc="-5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sz="2250" spc="-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the time</a:t>
            </a:r>
            <a:r>
              <a:rPr dirty="0" sz="2250" spc="1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solidFill>
                  <a:srgbClr val="C00000"/>
                </a:solidFill>
                <a:latin typeface="Calibri"/>
                <a:cs typeface="Calibri"/>
              </a:rPr>
              <a:t>origi</a:t>
            </a:r>
            <a:r>
              <a:rPr dirty="0" sz="225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dirty="0" sz="2250" spc="2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50" spc="-5">
                <a:latin typeface="Calibri"/>
                <a:cs typeface="Calibri"/>
              </a:rPr>
              <a:t>use</a:t>
            </a:r>
            <a:r>
              <a:rPr dirty="0" sz="2250">
                <a:latin typeface="Calibri"/>
                <a:cs typeface="Calibri"/>
              </a:rPr>
              <a:t>d</a:t>
            </a:r>
            <a:r>
              <a:rPr dirty="0" sz="2250" spc="5">
                <a:latin typeface="Calibri"/>
                <a:cs typeface="Calibri"/>
              </a:rPr>
              <a:t> </a:t>
            </a:r>
            <a:r>
              <a:rPr dirty="0" sz="2250" spc="-45">
                <a:latin typeface="Calibri"/>
                <a:cs typeface="Calibri"/>
              </a:rPr>
              <a:t>f</a:t>
            </a:r>
            <a:r>
              <a:rPr dirty="0" sz="2250" spc="-5">
                <a:latin typeface="Calibri"/>
                <a:cs typeface="Calibri"/>
              </a:rPr>
              <a:t>o</a:t>
            </a:r>
            <a:r>
              <a:rPr dirty="0" sz="2250">
                <a:latin typeface="Calibri"/>
                <a:cs typeface="Calibri"/>
              </a:rPr>
              <a:t>r</a:t>
            </a:r>
            <a:r>
              <a:rPr dirty="0" sz="2250" spc="-5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the in</a:t>
            </a:r>
            <a:r>
              <a:rPr dirty="0" sz="2250" spc="-5">
                <a:latin typeface="Calibri"/>
                <a:cs typeface="Calibri"/>
              </a:rPr>
              <a:t>d</a:t>
            </a:r>
            <a:r>
              <a:rPr dirty="0" sz="2250" spc="-35">
                <a:latin typeface="Calibri"/>
                <a:cs typeface="Calibri"/>
              </a:rPr>
              <a:t>e</a:t>
            </a:r>
            <a:r>
              <a:rPr dirty="0" sz="2250" spc="-5">
                <a:latin typeface="Calibri"/>
                <a:cs typeface="Calibri"/>
              </a:rPr>
              <a:t>xing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0158" y="6119304"/>
            <a:ext cx="951865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50" spc="-40">
                <a:latin typeface="Calibri"/>
                <a:cs typeface="Calibri"/>
              </a:rPr>
              <a:t>v</a:t>
            </a:r>
            <a:r>
              <a:rPr dirty="0" sz="2250">
                <a:latin typeface="Calibri"/>
                <a:cs typeface="Calibri"/>
              </a:rPr>
              <a:t>ariable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1825" y="1016000"/>
            <a:ext cx="9431655" cy="0"/>
          </a:xfrm>
          <a:custGeom>
            <a:avLst/>
            <a:gdLst/>
            <a:ahLst/>
            <a:cxnLst/>
            <a:rect l="l" t="t" r="r" b="b"/>
            <a:pathLst>
              <a:path w="9431655" h="0">
                <a:moveTo>
                  <a:pt x="0" y="0"/>
                </a:moveTo>
                <a:lnTo>
                  <a:pt x="94312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14900" y="5723001"/>
            <a:ext cx="1368425" cy="0"/>
          </a:xfrm>
          <a:custGeom>
            <a:avLst/>
            <a:gdLst/>
            <a:ahLst/>
            <a:cxnLst/>
            <a:rect l="l" t="t" r="r" b="b"/>
            <a:pathLst>
              <a:path w="1368425" h="0">
                <a:moveTo>
                  <a:pt x="0" y="0"/>
                </a:moveTo>
                <a:lnTo>
                  <a:pt x="1368425" y="0"/>
                </a:lnTo>
              </a:path>
            </a:pathLst>
          </a:custGeom>
          <a:ln w="952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56503" y="5721223"/>
            <a:ext cx="175895" cy="506730"/>
          </a:xfrm>
          <a:custGeom>
            <a:avLst/>
            <a:gdLst/>
            <a:ahLst/>
            <a:cxnLst/>
            <a:rect l="l" t="t" r="r" b="b"/>
            <a:pathLst>
              <a:path w="175895" h="506729">
                <a:moveTo>
                  <a:pt x="85217" y="426465"/>
                </a:moveTo>
                <a:lnTo>
                  <a:pt x="81280" y="426465"/>
                </a:lnTo>
                <a:lnTo>
                  <a:pt x="78867" y="429005"/>
                </a:lnTo>
                <a:lnTo>
                  <a:pt x="76327" y="431545"/>
                </a:lnTo>
                <a:lnTo>
                  <a:pt x="76454" y="435609"/>
                </a:lnTo>
                <a:lnTo>
                  <a:pt x="150622" y="506602"/>
                </a:lnTo>
                <a:lnTo>
                  <a:pt x="153266" y="496188"/>
                </a:lnTo>
                <a:lnTo>
                  <a:pt x="140970" y="496188"/>
                </a:lnTo>
                <a:lnTo>
                  <a:pt x="134501" y="473579"/>
                </a:lnTo>
                <a:lnTo>
                  <a:pt x="85217" y="426465"/>
                </a:lnTo>
                <a:close/>
              </a:path>
              <a:path w="175895" h="506729">
                <a:moveTo>
                  <a:pt x="134501" y="473579"/>
                </a:moveTo>
                <a:lnTo>
                  <a:pt x="140970" y="496188"/>
                </a:lnTo>
                <a:lnTo>
                  <a:pt x="152710" y="492886"/>
                </a:lnTo>
                <a:lnTo>
                  <a:pt x="140970" y="492886"/>
                </a:lnTo>
                <a:lnTo>
                  <a:pt x="143653" y="482327"/>
                </a:lnTo>
                <a:lnTo>
                  <a:pt x="134501" y="473579"/>
                </a:lnTo>
                <a:close/>
              </a:path>
              <a:path w="175895" h="506729">
                <a:moveTo>
                  <a:pt x="167005" y="401954"/>
                </a:moveTo>
                <a:lnTo>
                  <a:pt x="163576" y="403986"/>
                </a:lnTo>
                <a:lnTo>
                  <a:pt x="162687" y="407415"/>
                </a:lnTo>
                <a:lnTo>
                  <a:pt x="146722" y="470249"/>
                </a:lnTo>
                <a:lnTo>
                  <a:pt x="153162" y="492759"/>
                </a:lnTo>
                <a:lnTo>
                  <a:pt x="140970" y="496188"/>
                </a:lnTo>
                <a:lnTo>
                  <a:pt x="153266" y="496188"/>
                </a:lnTo>
                <a:lnTo>
                  <a:pt x="175006" y="410590"/>
                </a:lnTo>
                <a:lnTo>
                  <a:pt x="175895" y="407161"/>
                </a:lnTo>
                <a:lnTo>
                  <a:pt x="173863" y="403732"/>
                </a:lnTo>
                <a:lnTo>
                  <a:pt x="167005" y="401954"/>
                </a:lnTo>
                <a:close/>
              </a:path>
              <a:path w="175895" h="506729">
                <a:moveTo>
                  <a:pt x="143653" y="482327"/>
                </a:moveTo>
                <a:lnTo>
                  <a:pt x="140970" y="492886"/>
                </a:lnTo>
                <a:lnTo>
                  <a:pt x="151511" y="489838"/>
                </a:lnTo>
                <a:lnTo>
                  <a:pt x="143653" y="482327"/>
                </a:lnTo>
                <a:close/>
              </a:path>
              <a:path w="175895" h="506729">
                <a:moveTo>
                  <a:pt x="146722" y="470249"/>
                </a:moveTo>
                <a:lnTo>
                  <a:pt x="143653" y="482327"/>
                </a:lnTo>
                <a:lnTo>
                  <a:pt x="151511" y="489838"/>
                </a:lnTo>
                <a:lnTo>
                  <a:pt x="140970" y="492886"/>
                </a:lnTo>
                <a:lnTo>
                  <a:pt x="152710" y="492886"/>
                </a:lnTo>
                <a:lnTo>
                  <a:pt x="153162" y="492759"/>
                </a:lnTo>
                <a:lnTo>
                  <a:pt x="146722" y="470249"/>
                </a:lnTo>
                <a:close/>
              </a:path>
              <a:path w="175895" h="506729">
                <a:moveTo>
                  <a:pt x="12192" y="0"/>
                </a:moveTo>
                <a:lnTo>
                  <a:pt x="0" y="3428"/>
                </a:lnTo>
                <a:lnTo>
                  <a:pt x="134501" y="473579"/>
                </a:lnTo>
                <a:lnTo>
                  <a:pt x="143653" y="482327"/>
                </a:lnTo>
                <a:lnTo>
                  <a:pt x="146722" y="470249"/>
                </a:lnTo>
                <a:lnTo>
                  <a:pt x="12192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648705" y="6363303"/>
            <a:ext cx="117475" cy="293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-85" i="1">
                <a:latin typeface="Lucida Sans"/>
                <a:cs typeface="Lucida Sans"/>
              </a:rPr>
              <a:t>t</a:t>
            </a:r>
            <a:endParaRPr sz="2100">
              <a:latin typeface="Lucida Sans"/>
              <a:cs typeface="Lucida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46009" y="5278755"/>
            <a:ext cx="335280" cy="650875"/>
          </a:xfrm>
          <a:custGeom>
            <a:avLst/>
            <a:gdLst/>
            <a:ahLst/>
            <a:cxnLst/>
            <a:rect l="l" t="t" r="r" b="b"/>
            <a:pathLst>
              <a:path w="335279" h="650875">
                <a:moveTo>
                  <a:pt x="249174" y="583692"/>
                </a:moveTo>
                <a:lnTo>
                  <a:pt x="245236" y="584454"/>
                </a:lnTo>
                <a:lnTo>
                  <a:pt x="241427" y="590296"/>
                </a:lnTo>
                <a:lnTo>
                  <a:pt x="242189" y="594233"/>
                </a:lnTo>
                <a:lnTo>
                  <a:pt x="328041" y="650621"/>
                </a:lnTo>
                <a:lnTo>
                  <a:pt x="328598" y="642112"/>
                </a:lnTo>
                <a:lnTo>
                  <a:pt x="316738" y="642112"/>
                </a:lnTo>
                <a:lnTo>
                  <a:pt x="306304" y="621148"/>
                </a:lnTo>
                <a:lnTo>
                  <a:pt x="249174" y="583692"/>
                </a:lnTo>
                <a:close/>
              </a:path>
              <a:path w="335279" h="650875">
                <a:moveTo>
                  <a:pt x="306304" y="621148"/>
                </a:moveTo>
                <a:lnTo>
                  <a:pt x="316738" y="642112"/>
                </a:lnTo>
                <a:lnTo>
                  <a:pt x="323160" y="638937"/>
                </a:lnTo>
                <a:lnTo>
                  <a:pt x="316103" y="638937"/>
                </a:lnTo>
                <a:lnTo>
                  <a:pt x="316824" y="628045"/>
                </a:lnTo>
                <a:lnTo>
                  <a:pt x="306304" y="621148"/>
                </a:lnTo>
                <a:close/>
              </a:path>
              <a:path w="335279" h="650875">
                <a:moveTo>
                  <a:pt x="325120" y="544703"/>
                </a:moveTo>
                <a:lnTo>
                  <a:pt x="322072" y="547370"/>
                </a:lnTo>
                <a:lnTo>
                  <a:pt x="321945" y="550799"/>
                </a:lnTo>
                <a:lnTo>
                  <a:pt x="317647" y="615629"/>
                </a:lnTo>
                <a:lnTo>
                  <a:pt x="328041" y="636524"/>
                </a:lnTo>
                <a:lnTo>
                  <a:pt x="316738" y="642112"/>
                </a:lnTo>
                <a:lnTo>
                  <a:pt x="328598" y="642112"/>
                </a:lnTo>
                <a:lnTo>
                  <a:pt x="334583" y="550799"/>
                </a:lnTo>
                <a:lnTo>
                  <a:pt x="334772" y="548259"/>
                </a:lnTo>
                <a:lnTo>
                  <a:pt x="332105" y="545211"/>
                </a:lnTo>
                <a:lnTo>
                  <a:pt x="325120" y="544703"/>
                </a:lnTo>
                <a:close/>
              </a:path>
              <a:path w="335279" h="650875">
                <a:moveTo>
                  <a:pt x="316824" y="628045"/>
                </a:moveTo>
                <a:lnTo>
                  <a:pt x="316103" y="638937"/>
                </a:lnTo>
                <a:lnTo>
                  <a:pt x="325882" y="633984"/>
                </a:lnTo>
                <a:lnTo>
                  <a:pt x="316824" y="628045"/>
                </a:lnTo>
                <a:close/>
              </a:path>
              <a:path w="335279" h="650875">
                <a:moveTo>
                  <a:pt x="317647" y="615629"/>
                </a:moveTo>
                <a:lnTo>
                  <a:pt x="316824" y="628045"/>
                </a:lnTo>
                <a:lnTo>
                  <a:pt x="325882" y="633984"/>
                </a:lnTo>
                <a:lnTo>
                  <a:pt x="316103" y="638937"/>
                </a:lnTo>
                <a:lnTo>
                  <a:pt x="323160" y="638937"/>
                </a:lnTo>
                <a:lnTo>
                  <a:pt x="328041" y="636524"/>
                </a:lnTo>
                <a:lnTo>
                  <a:pt x="317647" y="615629"/>
                </a:lnTo>
                <a:close/>
              </a:path>
              <a:path w="335279" h="650875">
                <a:moveTo>
                  <a:pt x="11430" y="0"/>
                </a:moveTo>
                <a:lnTo>
                  <a:pt x="0" y="5715"/>
                </a:lnTo>
                <a:lnTo>
                  <a:pt x="306304" y="621148"/>
                </a:lnTo>
                <a:lnTo>
                  <a:pt x="316824" y="628045"/>
                </a:lnTo>
                <a:lnTo>
                  <a:pt x="317647" y="615629"/>
                </a:lnTo>
                <a:lnTo>
                  <a:pt x="1143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10050" y="5281549"/>
            <a:ext cx="4665980" cy="635"/>
          </a:xfrm>
          <a:custGeom>
            <a:avLst/>
            <a:gdLst/>
            <a:ahLst/>
            <a:cxnLst/>
            <a:rect l="l" t="t" r="r" b="b"/>
            <a:pathLst>
              <a:path w="4665980" h="635">
                <a:moveTo>
                  <a:pt x="0" y="0"/>
                </a:moveTo>
                <a:lnTo>
                  <a:pt x="4665726" y="12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00137" y="5641975"/>
            <a:ext cx="778510" cy="0"/>
          </a:xfrm>
          <a:custGeom>
            <a:avLst/>
            <a:gdLst/>
            <a:ahLst/>
            <a:cxnLst/>
            <a:rect l="l" t="t" r="r" b="b"/>
            <a:pathLst>
              <a:path w="778510" h="0">
                <a:moveTo>
                  <a:pt x="0" y="0"/>
                </a:moveTo>
                <a:lnTo>
                  <a:pt x="777938" y="0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399781" y="5990278"/>
            <a:ext cx="937894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5">
                <a:latin typeface="Microsoft JhengHei"/>
                <a:cs typeface="Microsoft JhengHei"/>
              </a:rPr>
              <a:t>(</a:t>
            </a:r>
            <a:r>
              <a:rPr dirty="0" sz="1900" spc="-80" i="1">
                <a:solidFill>
                  <a:srgbClr val="006FC0"/>
                </a:solidFill>
                <a:latin typeface="Lucida Sans"/>
                <a:cs typeface="Lucida Sans"/>
              </a:rPr>
              <a:t>t</a:t>
            </a:r>
            <a:r>
              <a:rPr dirty="0" sz="1900" spc="-160" i="1">
                <a:solidFill>
                  <a:srgbClr val="006FC0"/>
                </a:solidFill>
                <a:latin typeface="Lucida Sans"/>
                <a:cs typeface="Lucida Sans"/>
              </a:rPr>
              <a:t> </a:t>
            </a:r>
            <a:r>
              <a:rPr dirty="0" sz="1800">
                <a:solidFill>
                  <a:srgbClr val="006FC0"/>
                </a:solidFill>
                <a:latin typeface="Microsoft JhengHei"/>
                <a:cs typeface="Microsoft JhengHei"/>
              </a:rPr>
              <a:t>+</a:t>
            </a:r>
            <a:r>
              <a:rPr dirty="0" sz="1800" spc="-5">
                <a:solidFill>
                  <a:srgbClr val="006FC0"/>
                </a:solidFill>
                <a:latin typeface="Microsoft JhengHei"/>
                <a:cs typeface="Microsoft JhengHei"/>
              </a:rPr>
              <a:t> </a:t>
            </a:r>
            <a:r>
              <a:rPr dirty="0" sz="1900" spc="-114" i="1">
                <a:solidFill>
                  <a:srgbClr val="006FC0"/>
                </a:solidFill>
                <a:latin typeface="Lucida Sans"/>
                <a:cs typeface="Lucida Sans"/>
              </a:rPr>
              <a:t>s</a:t>
            </a:r>
            <a:r>
              <a:rPr dirty="0" sz="1900" spc="-145" i="1">
                <a:solidFill>
                  <a:srgbClr val="006FC0"/>
                </a:solidFill>
                <a:latin typeface="Lucida Sans"/>
                <a:cs typeface="Lucida Sans"/>
              </a:rPr>
              <a:t> </a:t>
            </a:r>
            <a:r>
              <a:rPr dirty="0" sz="1800" spc="-15">
                <a:solidFill>
                  <a:srgbClr val="6F2F9F"/>
                </a:solidFill>
                <a:latin typeface="Microsoft JhengHei"/>
                <a:cs typeface="Microsoft JhengHei"/>
              </a:rPr>
              <a:t>)</a:t>
            </a:r>
            <a:r>
              <a:rPr dirty="0" sz="1900" spc="175" i="1">
                <a:solidFill>
                  <a:srgbClr val="6F2F9F"/>
                </a:solidFill>
                <a:latin typeface="Lucida Sans"/>
                <a:cs typeface="Lucida Sans"/>
              </a:rPr>
              <a:t>-</a:t>
            </a:r>
            <a:r>
              <a:rPr dirty="0" sz="1900" spc="-155" i="1">
                <a:solidFill>
                  <a:srgbClr val="6F2F9F"/>
                </a:solidFill>
                <a:latin typeface="Lucida Sans"/>
                <a:cs typeface="Lucida Sans"/>
              </a:rPr>
              <a:t> </a:t>
            </a:r>
            <a:r>
              <a:rPr dirty="0" sz="1900" spc="-80" i="1">
                <a:solidFill>
                  <a:srgbClr val="006FC0"/>
                </a:solidFill>
                <a:latin typeface="Lucida Sans"/>
                <a:cs typeface="Lucida Sans"/>
              </a:rPr>
              <a:t>t</a:t>
            </a:r>
            <a:endParaRPr sz="1900">
              <a:latin typeface="Lucida Sans"/>
              <a:cs typeface="Lucida San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3185">
              <a:lnSpc>
                <a:spcPct val="100000"/>
              </a:lnSpc>
            </a:pPr>
            <a:fld id="{81D60167-4931-47E6-BA6A-407CBD079E47}" type="slidenum">
              <a:rPr dirty="0" spc="-10"/>
              <a:t>3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A2D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dc:title>投影片 1</dc:title>
  <dcterms:created xsi:type="dcterms:W3CDTF">2019-03-04T07:09:05Z</dcterms:created>
  <dcterms:modified xsi:type="dcterms:W3CDTF">2019-03-04T07:09:05Z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2012-11-06T00:00:00Z</vt:filetime>
  </property>
  <property fmtid="{D5CDD505-2E9C-101B-9397-08002B2CF9AE}" pid="3" name="LastSaved">
    <vt:filetime>2019-03-04T00:00:00Z</vt:filetime>
  </property>
</Properties>
</file>